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81" r:id="rId5"/>
  </p:sldMasterIdLst>
  <p:notesMasterIdLst>
    <p:notesMasterId r:id="rId35"/>
  </p:notesMasterIdLst>
  <p:sldIdLst>
    <p:sldId id="309" r:id="rId6"/>
    <p:sldId id="313" r:id="rId7"/>
    <p:sldId id="327" r:id="rId8"/>
    <p:sldId id="322" r:id="rId9"/>
    <p:sldId id="257" r:id="rId10"/>
    <p:sldId id="258" r:id="rId11"/>
    <p:sldId id="316" r:id="rId12"/>
    <p:sldId id="317" r:id="rId13"/>
    <p:sldId id="261" r:id="rId14"/>
    <p:sldId id="318" r:id="rId15"/>
    <p:sldId id="314" r:id="rId16"/>
    <p:sldId id="321" r:id="rId17"/>
    <p:sldId id="305" r:id="rId18"/>
    <p:sldId id="333" r:id="rId19"/>
    <p:sldId id="320" r:id="rId20"/>
    <p:sldId id="271" r:id="rId21"/>
    <p:sldId id="324" r:id="rId22"/>
    <p:sldId id="273" r:id="rId23"/>
    <p:sldId id="323" r:id="rId24"/>
    <p:sldId id="274" r:id="rId25"/>
    <p:sldId id="284" r:id="rId26"/>
    <p:sldId id="319" r:id="rId27"/>
    <p:sldId id="310" r:id="rId28"/>
    <p:sldId id="328" r:id="rId29"/>
    <p:sldId id="325" r:id="rId30"/>
    <p:sldId id="326" r:id="rId31"/>
    <p:sldId id="329" r:id="rId32"/>
    <p:sldId id="330" r:id="rId33"/>
    <p:sldId id="331" r:id="rId34"/>
  </p:sldIdLst>
  <p:sldSz cx="9144000" cy="6858000" type="screen4x3"/>
  <p:notesSz cx="6799263" cy="9929813"/>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500" y="52"/>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llace, Jemma" userId="e86924a6-7793-4724-b9c1-80383e9d7e72" providerId="ADAL" clId="{C752EAF7-57EA-4592-A4A5-B44217FD9575}"/>
    <pc:docChg chg="custSel modSld">
      <pc:chgData name="Wallace, Jemma" userId="e86924a6-7793-4724-b9c1-80383e9d7e72" providerId="ADAL" clId="{C752EAF7-57EA-4592-A4A5-B44217FD9575}" dt="2026-07-07T11:24:00.228" v="1" actId="478"/>
      <pc:docMkLst>
        <pc:docMk/>
      </pc:docMkLst>
      <pc:sldChg chg="delSp modSp mod">
        <pc:chgData name="Wallace, Jemma" userId="e86924a6-7793-4724-b9c1-80383e9d7e72" providerId="ADAL" clId="{C752EAF7-57EA-4592-A4A5-B44217FD9575}" dt="2026-07-07T11:24:00.228" v="1" actId="478"/>
        <pc:sldMkLst>
          <pc:docMk/>
          <pc:sldMk cId="1544472812" sldId="329"/>
        </pc:sldMkLst>
        <pc:spChg chg="del mod">
          <ac:chgData name="Wallace, Jemma" userId="e86924a6-7793-4724-b9c1-80383e9d7e72" providerId="ADAL" clId="{C752EAF7-57EA-4592-A4A5-B44217FD9575}" dt="2026-07-07T11:24:00.228" v="1" actId="478"/>
          <ac:spMkLst>
            <pc:docMk/>
            <pc:sldMk cId="1544472812" sldId="329"/>
            <ac:spMk id="10" creationId="{93E3CA07-B74F-7BD9-3C5C-DCF329303014}"/>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svg"/><Relationship Id="rId1" Type="http://schemas.openxmlformats.org/officeDocument/2006/relationships/image" Target="../media/image51.svg"/><Relationship Id="rId4" Type="http://schemas.openxmlformats.org/officeDocument/2006/relationships/image" Target="../media/image5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svg"/><Relationship Id="rId1" Type="http://schemas.openxmlformats.org/officeDocument/2006/relationships/image" Target="../media/image51.svg"/><Relationship Id="rId4" Type="http://schemas.openxmlformats.org/officeDocument/2006/relationships/image" Target="../media/image54.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a:schemeClr val="accent2"/>
      <a:schemeClr val="accent3"/>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80C51E91-F2A3-4129-BE5E-2E192476C7D8}" type="doc">
      <dgm:prSet loTypeId="urn:microsoft.com/office/officeart/2018/2/layout/IconVerticalSolidList" loCatId="icon" qsTypeId="urn:microsoft.com/office/officeart/2005/8/quickstyle/simple1" qsCatId="simple" csTypeId="urn:microsoft.com/office/officeart/2018/5/colors/Iconchunking_neutralicontext_colorful2" csCatId="colorful" phldr="1"/>
      <dgm:spPr/>
      <dgm:t>
        <a:bodyPr/>
        <a:lstStyle/>
        <a:p>
          <a:endParaRPr lang="en-US"/>
        </a:p>
      </dgm:t>
    </dgm:pt>
    <dgm:pt modelId="{D43FFE10-F4B3-4CC3-B58D-3CFEBF6197C6}">
      <dgm:prSet/>
      <dgm:spPr/>
      <dgm:t>
        <a:bodyPr/>
        <a:lstStyle/>
        <a:p>
          <a:pPr>
            <a:lnSpc>
              <a:spcPct val="100000"/>
            </a:lnSpc>
          </a:pPr>
          <a:r>
            <a:rPr lang="en-US">
              <a:latin typeface="Calibri" panose="020F0502020204030204" pitchFamily="34" charset="0"/>
              <a:cs typeface="Calibri" panose="020F0502020204030204" pitchFamily="34" charset="0"/>
            </a:rPr>
            <a:t>All children in Reception, Years 1 and 2 are entitled to have a free school lunch. They can still bring sandwiches from home, if they want.</a:t>
          </a:r>
        </a:p>
      </dgm:t>
    </dgm:pt>
    <dgm:pt modelId="{21993FCF-375D-4899-BCA9-CF8BF47F778B}" type="parTrans" cxnId="{21BD0CAC-6B76-41BE-8B7E-32757E817074}">
      <dgm:prSet/>
      <dgm:spPr/>
      <dgm:t>
        <a:bodyPr/>
        <a:lstStyle/>
        <a:p>
          <a:endParaRPr lang="en-US"/>
        </a:p>
      </dgm:t>
    </dgm:pt>
    <dgm:pt modelId="{BAD6977C-2FAB-47C1-B7B7-FC434B3805FB}" type="sibTrans" cxnId="{21BD0CAC-6B76-41BE-8B7E-32757E817074}">
      <dgm:prSet/>
      <dgm:spPr/>
      <dgm:t>
        <a:bodyPr/>
        <a:lstStyle/>
        <a:p>
          <a:endParaRPr lang="en-US"/>
        </a:p>
      </dgm:t>
    </dgm:pt>
    <dgm:pt modelId="{37A6F823-3A28-4D8D-A233-35532A9E3FA8}">
      <dgm:prSet/>
      <dgm:spPr/>
      <dgm:t>
        <a:bodyPr/>
        <a:lstStyle/>
        <a:p>
          <a:pPr>
            <a:lnSpc>
              <a:spcPct val="100000"/>
            </a:lnSpc>
          </a:pPr>
          <a:r>
            <a:rPr lang="en-US">
              <a:latin typeface="Calibri" panose="020F0502020204030204" pitchFamily="34" charset="0"/>
              <a:cs typeface="Calibri" panose="020F0502020204030204" pitchFamily="34" charset="0"/>
            </a:rPr>
            <a:t>Children are offered a choice of healthy cooked meals prepared in the school kitchens.</a:t>
          </a:r>
        </a:p>
      </dgm:t>
    </dgm:pt>
    <dgm:pt modelId="{614B50B4-27D6-423D-A2B2-8CBEFBEF95CA}" type="parTrans" cxnId="{2F066030-363D-44F6-A51B-48E7B65381D1}">
      <dgm:prSet/>
      <dgm:spPr/>
      <dgm:t>
        <a:bodyPr/>
        <a:lstStyle/>
        <a:p>
          <a:endParaRPr lang="en-US"/>
        </a:p>
      </dgm:t>
    </dgm:pt>
    <dgm:pt modelId="{2516305C-6EE6-45BD-A915-FC5CD1368629}" type="sibTrans" cxnId="{2F066030-363D-44F6-A51B-48E7B65381D1}">
      <dgm:prSet/>
      <dgm:spPr/>
      <dgm:t>
        <a:bodyPr/>
        <a:lstStyle/>
        <a:p>
          <a:endParaRPr lang="en-US"/>
        </a:p>
      </dgm:t>
    </dgm:pt>
    <dgm:pt modelId="{6C5D41CA-F545-4695-B422-D8FDE74EDA48}">
      <dgm:prSet/>
      <dgm:spPr/>
      <dgm:t>
        <a:bodyPr/>
        <a:lstStyle/>
        <a:p>
          <a:pPr>
            <a:lnSpc>
              <a:spcPct val="100000"/>
            </a:lnSpc>
          </a:pPr>
          <a:r>
            <a:rPr lang="en-US">
              <a:latin typeface="Calibri" panose="020F0502020204030204" pitchFamily="34" charset="0"/>
              <a:cs typeface="Calibri" panose="020F0502020204030204" pitchFamily="34" charset="0"/>
            </a:rPr>
            <a:t>Children collect a tray and cutlery and choose their lunch</a:t>
          </a:r>
          <a:r>
            <a:rPr lang="en-US"/>
            <a:t>.</a:t>
          </a:r>
        </a:p>
      </dgm:t>
    </dgm:pt>
    <dgm:pt modelId="{CB08C015-5329-4956-A51E-4B9AB545E7D9}" type="parTrans" cxnId="{0AAA6666-0B34-4C35-AE18-FC401C4822A9}">
      <dgm:prSet/>
      <dgm:spPr/>
      <dgm:t>
        <a:bodyPr/>
        <a:lstStyle/>
        <a:p>
          <a:endParaRPr lang="en-US"/>
        </a:p>
      </dgm:t>
    </dgm:pt>
    <dgm:pt modelId="{23B2511E-8EAD-43FF-9EFE-C1D0C0ED2D2C}" type="sibTrans" cxnId="{0AAA6666-0B34-4C35-AE18-FC401C4822A9}">
      <dgm:prSet/>
      <dgm:spPr/>
      <dgm:t>
        <a:bodyPr/>
        <a:lstStyle/>
        <a:p>
          <a:endParaRPr lang="en-US"/>
        </a:p>
      </dgm:t>
    </dgm:pt>
    <dgm:pt modelId="{1AB493A4-BF7E-4EA0-BCEA-31FDA220A954}">
      <dgm:prSet/>
      <dgm:spPr/>
      <dgm:t>
        <a:bodyPr/>
        <a:lstStyle/>
        <a:p>
          <a:pPr>
            <a:lnSpc>
              <a:spcPct val="100000"/>
            </a:lnSpc>
          </a:pPr>
          <a:r>
            <a:rPr lang="en-US">
              <a:latin typeface="Calibri" panose="020F0502020204030204" pitchFamily="34" charset="0"/>
              <a:cs typeface="Calibri" panose="020F0502020204030204" pitchFamily="34" charset="0"/>
            </a:rPr>
            <a:t>There are Lunch Time Supervisors to help</a:t>
          </a:r>
          <a:r>
            <a:rPr lang="en-US"/>
            <a:t>.</a:t>
          </a:r>
        </a:p>
      </dgm:t>
    </dgm:pt>
    <dgm:pt modelId="{B9E20759-F05B-4458-A593-F9BA12E18D57}" type="parTrans" cxnId="{9726A441-0010-4F89-A665-39E4C6E7B875}">
      <dgm:prSet/>
      <dgm:spPr/>
      <dgm:t>
        <a:bodyPr/>
        <a:lstStyle/>
        <a:p>
          <a:endParaRPr lang="en-US"/>
        </a:p>
      </dgm:t>
    </dgm:pt>
    <dgm:pt modelId="{74D43085-E7BF-4A9A-BF98-1B3DF6B323C4}" type="sibTrans" cxnId="{9726A441-0010-4F89-A665-39E4C6E7B875}">
      <dgm:prSet/>
      <dgm:spPr/>
      <dgm:t>
        <a:bodyPr/>
        <a:lstStyle/>
        <a:p>
          <a:endParaRPr lang="en-US"/>
        </a:p>
      </dgm:t>
    </dgm:pt>
    <dgm:pt modelId="{04162804-C578-472B-8111-F14DC1A33004}" type="pres">
      <dgm:prSet presAssocID="{80C51E91-F2A3-4129-BE5E-2E192476C7D8}" presName="root" presStyleCnt="0">
        <dgm:presLayoutVars>
          <dgm:dir/>
          <dgm:resizeHandles val="exact"/>
        </dgm:presLayoutVars>
      </dgm:prSet>
      <dgm:spPr/>
    </dgm:pt>
    <dgm:pt modelId="{EA8A2D90-8892-4819-A833-583C4AC676E2}" type="pres">
      <dgm:prSet presAssocID="{D43FFE10-F4B3-4CC3-B58D-3CFEBF6197C6}" presName="compNode" presStyleCnt="0"/>
      <dgm:spPr/>
    </dgm:pt>
    <dgm:pt modelId="{60CAD29F-EFD1-48B2-9EA1-D58C4B0BB80F}" type="pres">
      <dgm:prSet presAssocID="{D43FFE10-F4B3-4CC3-B58D-3CFEBF6197C6}" presName="bgRect" presStyleLbl="bgShp" presStyleIdx="0" presStyleCnt="4"/>
      <dgm:spPr/>
    </dgm:pt>
    <dgm:pt modelId="{56427AD7-45B9-4EF8-8686-7AAEB3CDA502}" type="pres">
      <dgm:prSet presAssocID="{D43FFE10-F4B3-4CC3-B58D-3CFEBF6197C6}"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ooked Turkey"/>
        </a:ext>
      </dgm:extLst>
    </dgm:pt>
    <dgm:pt modelId="{15D08A43-E1C1-4DE5-9E0E-E380CA860D79}" type="pres">
      <dgm:prSet presAssocID="{D43FFE10-F4B3-4CC3-B58D-3CFEBF6197C6}" presName="spaceRect" presStyleCnt="0"/>
      <dgm:spPr/>
    </dgm:pt>
    <dgm:pt modelId="{9F6784BC-62CD-4077-8C4D-00C17DCC4FFA}" type="pres">
      <dgm:prSet presAssocID="{D43FFE10-F4B3-4CC3-B58D-3CFEBF6197C6}" presName="parTx" presStyleLbl="revTx" presStyleIdx="0" presStyleCnt="4">
        <dgm:presLayoutVars>
          <dgm:chMax val="0"/>
          <dgm:chPref val="0"/>
        </dgm:presLayoutVars>
      </dgm:prSet>
      <dgm:spPr/>
    </dgm:pt>
    <dgm:pt modelId="{A7B66C18-B5E0-4507-B34E-8353FF289341}" type="pres">
      <dgm:prSet presAssocID="{BAD6977C-2FAB-47C1-B7B7-FC434B3805FB}" presName="sibTrans" presStyleCnt="0"/>
      <dgm:spPr/>
    </dgm:pt>
    <dgm:pt modelId="{C32DE2AC-A114-4A9B-AE77-9D4896DCE06E}" type="pres">
      <dgm:prSet presAssocID="{37A6F823-3A28-4D8D-A233-35532A9E3FA8}" presName="compNode" presStyleCnt="0"/>
      <dgm:spPr/>
    </dgm:pt>
    <dgm:pt modelId="{7C7728F7-AB1E-46A0-8B19-191AB7D7E1A4}" type="pres">
      <dgm:prSet presAssocID="{37A6F823-3A28-4D8D-A233-35532A9E3FA8}" presName="bgRect" presStyleLbl="bgShp" presStyleIdx="1" presStyleCnt="4"/>
      <dgm:spPr/>
    </dgm:pt>
    <dgm:pt modelId="{C566F2D2-4F18-4C26-87FF-4E47C07DC8C2}" type="pres">
      <dgm:prSet presAssocID="{37A6F823-3A28-4D8D-A233-35532A9E3FA8}"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vocado"/>
        </a:ext>
      </dgm:extLst>
    </dgm:pt>
    <dgm:pt modelId="{C1F4A6F2-1542-4E85-8618-6A94283E2997}" type="pres">
      <dgm:prSet presAssocID="{37A6F823-3A28-4D8D-A233-35532A9E3FA8}" presName="spaceRect" presStyleCnt="0"/>
      <dgm:spPr/>
    </dgm:pt>
    <dgm:pt modelId="{B5128C0F-1499-46F9-B2F0-6B08BAF432BE}" type="pres">
      <dgm:prSet presAssocID="{37A6F823-3A28-4D8D-A233-35532A9E3FA8}" presName="parTx" presStyleLbl="revTx" presStyleIdx="1" presStyleCnt="4">
        <dgm:presLayoutVars>
          <dgm:chMax val="0"/>
          <dgm:chPref val="0"/>
        </dgm:presLayoutVars>
      </dgm:prSet>
      <dgm:spPr/>
    </dgm:pt>
    <dgm:pt modelId="{1737BE16-C14F-43F5-8DCC-EE5C0EBE8BB0}" type="pres">
      <dgm:prSet presAssocID="{2516305C-6EE6-45BD-A915-FC5CD1368629}" presName="sibTrans" presStyleCnt="0"/>
      <dgm:spPr/>
    </dgm:pt>
    <dgm:pt modelId="{D62FFF7F-571D-4604-A5FC-F11DA8B4E025}" type="pres">
      <dgm:prSet presAssocID="{6C5D41CA-F545-4695-B422-D8FDE74EDA48}" presName="compNode" presStyleCnt="0"/>
      <dgm:spPr/>
    </dgm:pt>
    <dgm:pt modelId="{51EEC947-4F72-414B-9555-A2243DDA95BC}" type="pres">
      <dgm:prSet presAssocID="{6C5D41CA-F545-4695-B422-D8FDE74EDA48}" presName="bgRect" presStyleLbl="bgShp" presStyleIdx="2" presStyleCnt="4"/>
      <dgm:spPr/>
    </dgm:pt>
    <dgm:pt modelId="{53F97BFC-23C9-497F-A513-208128F15CF1}" type="pres">
      <dgm:prSet presAssocID="{6C5D41CA-F545-4695-B422-D8FDE74EDA48}"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poon"/>
        </a:ext>
      </dgm:extLst>
    </dgm:pt>
    <dgm:pt modelId="{F800ECAC-5B89-4FC6-BA9D-F10CFF933312}" type="pres">
      <dgm:prSet presAssocID="{6C5D41CA-F545-4695-B422-D8FDE74EDA48}" presName="spaceRect" presStyleCnt="0"/>
      <dgm:spPr/>
    </dgm:pt>
    <dgm:pt modelId="{1234A0FF-45B8-44F1-8105-E733DF2F380D}" type="pres">
      <dgm:prSet presAssocID="{6C5D41CA-F545-4695-B422-D8FDE74EDA48}" presName="parTx" presStyleLbl="revTx" presStyleIdx="2" presStyleCnt="4">
        <dgm:presLayoutVars>
          <dgm:chMax val="0"/>
          <dgm:chPref val="0"/>
        </dgm:presLayoutVars>
      </dgm:prSet>
      <dgm:spPr/>
    </dgm:pt>
    <dgm:pt modelId="{FFB31E1D-74E5-405F-B16F-15E17F205120}" type="pres">
      <dgm:prSet presAssocID="{23B2511E-8EAD-43FF-9EFE-C1D0C0ED2D2C}" presName="sibTrans" presStyleCnt="0"/>
      <dgm:spPr/>
    </dgm:pt>
    <dgm:pt modelId="{8FA4CB62-0CA1-45DE-90A8-235BBFF7B9C9}" type="pres">
      <dgm:prSet presAssocID="{1AB493A4-BF7E-4EA0-BCEA-31FDA220A954}" presName="compNode" presStyleCnt="0"/>
      <dgm:spPr/>
    </dgm:pt>
    <dgm:pt modelId="{7B53D62B-0424-4748-86A2-058192B9E162}" type="pres">
      <dgm:prSet presAssocID="{1AB493A4-BF7E-4EA0-BCEA-31FDA220A954}" presName="bgRect" presStyleLbl="bgShp" presStyleIdx="3" presStyleCnt="4"/>
      <dgm:spPr/>
    </dgm:pt>
    <dgm:pt modelId="{325293BC-5780-4851-8AC0-333E2AAEB2B9}" type="pres">
      <dgm:prSet presAssocID="{1AB493A4-BF7E-4EA0-BCEA-31FDA220A954}"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ard Room"/>
        </a:ext>
      </dgm:extLst>
    </dgm:pt>
    <dgm:pt modelId="{9FB29E2B-AE68-4BEF-ACCE-0121624F1E43}" type="pres">
      <dgm:prSet presAssocID="{1AB493A4-BF7E-4EA0-BCEA-31FDA220A954}" presName="spaceRect" presStyleCnt="0"/>
      <dgm:spPr/>
    </dgm:pt>
    <dgm:pt modelId="{FCB2A7A3-AB4B-402C-B2FE-A821FB337E7B}" type="pres">
      <dgm:prSet presAssocID="{1AB493A4-BF7E-4EA0-BCEA-31FDA220A954}" presName="parTx" presStyleLbl="revTx" presStyleIdx="3" presStyleCnt="4">
        <dgm:presLayoutVars>
          <dgm:chMax val="0"/>
          <dgm:chPref val="0"/>
        </dgm:presLayoutVars>
      </dgm:prSet>
      <dgm:spPr/>
    </dgm:pt>
  </dgm:ptLst>
  <dgm:cxnLst>
    <dgm:cxn modelId="{E679D627-6CA5-45ED-ADCA-FC27C61F6C6C}" type="presOf" srcId="{80C51E91-F2A3-4129-BE5E-2E192476C7D8}" destId="{04162804-C578-472B-8111-F14DC1A33004}" srcOrd="0" destOrd="0" presId="urn:microsoft.com/office/officeart/2018/2/layout/IconVerticalSolidList"/>
    <dgm:cxn modelId="{2F066030-363D-44F6-A51B-48E7B65381D1}" srcId="{80C51E91-F2A3-4129-BE5E-2E192476C7D8}" destId="{37A6F823-3A28-4D8D-A233-35532A9E3FA8}" srcOrd="1" destOrd="0" parTransId="{614B50B4-27D6-423D-A2B2-8CBEFBEF95CA}" sibTransId="{2516305C-6EE6-45BD-A915-FC5CD1368629}"/>
    <dgm:cxn modelId="{9726A441-0010-4F89-A665-39E4C6E7B875}" srcId="{80C51E91-F2A3-4129-BE5E-2E192476C7D8}" destId="{1AB493A4-BF7E-4EA0-BCEA-31FDA220A954}" srcOrd="3" destOrd="0" parTransId="{B9E20759-F05B-4458-A593-F9BA12E18D57}" sibTransId="{74D43085-E7BF-4A9A-BF98-1B3DF6B323C4}"/>
    <dgm:cxn modelId="{0AAA6666-0B34-4C35-AE18-FC401C4822A9}" srcId="{80C51E91-F2A3-4129-BE5E-2E192476C7D8}" destId="{6C5D41CA-F545-4695-B422-D8FDE74EDA48}" srcOrd="2" destOrd="0" parTransId="{CB08C015-5329-4956-A51E-4B9AB545E7D9}" sibTransId="{23B2511E-8EAD-43FF-9EFE-C1D0C0ED2D2C}"/>
    <dgm:cxn modelId="{21BD0CAC-6B76-41BE-8B7E-32757E817074}" srcId="{80C51E91-F2A3-4129-BE5E-2E192476C7D8}" destId="{D43FFE10-F4B3-4CC3-B58D-3CFEBF6197C6}" srcOrd="0" destOrd="0" parTransId="{21993FCF-375D-4899-BCA9-CF8BF47F778B}" sibTransId="{BAD6977C-2FAB-47C1-B7B7-FC434B3805FB}"/>
    <dgm:cxn modelId="{90B621B5-3B04-44AB-8F91-1CF4A0B267DF}" type="presOf" srcId="{6C5D41CA-F545-4695-B422-D8FDE74EDA48}" destId="{1234A0FF-45B8-44F1-8105-E733DF2F380D}" srcOrd="0" destOrd="0" presId="urn:microsoft.com/office/officeart/2018/2/layout/IconVerticalSolidList"/>
    <dgm:cxn modelId="{0847DBC8-9209-45A6-8160-4ADD44DCC8B7}" type="presOf" srcId="{37A6F823-3A28-4D8D-A233-35532A9E3FA8}" destId="{B5128C0F-1499-46F9-B2F0-6B08BAF432BE}" srcOrd="0" destOrd="0" presId="urn:microsoft.com/office/officeart/2018/2/layout/IconVerticalSolidList"/>
    <dgm:cxn modelId="{840BA1DD-88FA-4544-8FF9-8528AB2C4FE3}" type="presOf" srcId="{1AB493A4-BF7E-4EA0-BCEA-31FDA220A954}" destId="{FCB2A7A3-AB4B-402C-B2FE-A821FB337E7B}" srcOrd="0" destOrd="0" presId="urn:microsoft.com/office/officeart/2018/2/layout/IconVerticalSolidList"/>
    <dgm:cxn modelId="{C73346F1-B304-4718-A7ED-CBBD1842586B}" type="presOf" srcId="{D43FFE10-F4B3-4CC3-B58D-3CFEBF6197C6}" destId="{9F6784BC-62CD-4077-8C4D-00C17DCC4FFA}" srcOrd="0" destOrd="0" presId="urn:microsoft.com/office/officeart/2018/2/layout/IconVerticalSolidList"/>
    <dgm:cxn modelId="{A3730518-E7D4-4D86-AC8B-ECF3834EED52}" type="presParOf" srcId="{04162804-C578-472B-8111-F14DC1A33004}" destId="{EA8A2D90-8892-4819-A833-583C4AC676E2}" srcOrd="0" destOrd="0" presId="urn:microsoft.com/office/officeart/2018/2/layout/IconVerticalSolidList"/>
    <dgm:cxn modelId="{847F2C2A-F39F-4BB1-ABE1-95825DA9BD32}" type="presParOf" srcId="{EA8A2D90-8892-4819-A833-583C4AC676E2}" destId="{60CAD29F-EFD1-48B2-9EA1-D58C4B0BB80F}" srcOrd="0" destOrd="0" presId="urn:microsoft.com/office/officeart/2018/2/layout/IconVerticalSolidList"/>
    <dgm:cxn modelId="{469C48D5-3ECE-48F6-B76D-E48B3032DDAD}" type="presParOf" srcId="{EA8A2D90-8892-4819-A833-583C4AC676E2}" destId="{56427AD7-45B9-4EF8-8686-7AAEB3CDA502}" srcOrd="1" destOrd="0" presId="urn:microsoft.com/office/officeart/2018/2/layout/IconVerticalSolidList"/>
    <dgm:cxn modelId="{2C4A2D8F-5B8C-4E1A-A224-1D27A13972A1}" type="presParOf" srcId="{EA8A2D90-8892-4819-A833-583C4AC676E2}" destId="{15D08A43-E1C1-4DE5-9E0E-E380CA860D79}" srcOrd="2" destOrd="0" presId="urn:microsoft.com/office/officeart/2018/2/layout/IconVerticalSolidList"/>
    <dgm:cxn modelId="{E4919732-1AD2-40E1-AA4C-739C942CD2CF}" type="presParOf" srcId="{EA8A2D90-8892-4819-A833-583C4AC676E2}" destId="{9F6784BC-62CD-4077-8C4D-00C17DCC4FFA}" srcOrd="3" destOrd="0" presId="urn:microsoft.com/office/officeart/2018/2/layout/IconVerticalSolidList"/>
    <dgm:cxn modelId="{26777C65-F2B3-4A60-8044-F9D19F44B624}" type="presParOf" srcId="{04162804-C578-472B-8111-F14DC1A33004}" destId="{A7B66C18-B5E0-4507-B34E-8353FF289341}" srcOrd="1" destOrd="0" presId="urn:microsoft.com/office/officeart/2018/2/layout/IconVerticalSolidList"/>
    <dgm:cxn modelId="{A509EC36-F4FE-4B23-ACB6-2D9B82ABE79F}" type="presParOf" srcId="{04162804-C578-472B-8111-F14DC1A33004}" destId="{C32DE2AC-A114-4A9B-AE77-9D4896DCE06E}" srcOrd="2" destOrd="0" presId="urn:microsoft.com/office/officeart/2018/2/layout/IconVerticalSolidList"/>
    <dgm:cxn modelId="{99FE6D53-8991-4954-BD90-512E4F6BB509}" type="presParOf" srcId="{C32DE2AC-A114-4A9B-AE77-9D4896DCE06E}" destId="{7C7728F7-AB1E-46A0-8B19-191AB7D7E1A4}" srcOrd="0" destOrd="0" presId="urn:microsoft.com/office/officeart/2018/2/layout/IconVerticalSolidList"/>
    <dgm:cxn modelId="{4FEDBCCA-3F93-4327-93E8-00A6F87CD707}" type="presParOf" srcId="{C32DE2AC-A114-4A9B-AE77-9D4896DCE06E}" destId="{C566F2D2-4F18-4C26-87FF-4E47C07DC8C2}" srcOrd="1" destOrd="0" presId="urn:microsoft.com/office/officeart/2018/2/layout/IconVerticalSolidList"/>
    <dgm:cxn modelId="{975E80D6-DBB0-49EB-B7F5-9FB1BBAAF8EA}" type="presParOf" srcId="{C32DE2AC-A114-4A9B-AE77-9D4896DCE06E}" destId="{C1F4A6F2-1542-4E85-8618-6A94283E2997}" srcOrd="2" destOrd="0" presId="urn:microsoft.com/office/officeart/2018/2/layout/IconVerticalSolidList"/>
    <dgm:cxn modelId="{178E4E8D-3980-4A37-8747-E7684FFABEF5}" type="presParOf" srcId="{C32DE2AC-A114-4A9B-AE77-9D4896DCE06E}" destId="{B5128C0F-1499-46F9-B2F0-6B08BAF432BE}" srcOrd="3" destOrd="0" presId="urn:microsoft.com/office/officeart/2018/2/layout/IconVerticalSolidList"/>
    <dgm:cxn modelId="{61ADABBD-8364-4BB4-B007-3831CBCFB82B}" type="presParOf" srcId="{04162804-C578-472B-8111-F14DC1A33004}" destId="{1737BE16-C14F-43F5-8DCC-EE5C0EBE8BB0}" srcOrd="3" destOrd="0" presId="urn:microsoft.com/office/officeart/2018/2/layout/IconVerticalSolidList"/>
    <dgm:cxn modelId="{2C88BF9A-5BE4-4B4C-8B3D-3118AE7F7182}" type="presParOf" srcId="{04162804-C578-472B-8111-F14DC1A33004}" destId="{D62FFF7F-571D-4604-A5FC-F11DA8B4E025}" srcOrd="4" destOrd="0" presId="urn:microsoft.com/office/officeart/2018/2/layout/IconVerticalSolidList"/>
    <dgm:cxn modelId="{E6A514A2-5650-4888-A917-565F154B03DD}" type="presParOf" srcId="{D62FFF7F-571D-4604-A5FC-F11DA8B4E025}" destId="{51EEC947-4F72-414B-9555-A2243DDA95BC}" srcOrd="0" destOrd="0" presId="urn:microsoft.com/office/officeart/2018/2/layout/IconVerticalSolidList"/>
    <dgm:cxn modelId="{D8F3DD38-94F5-4429-8DA2-3F8285E1D4D7}" type="presParOf" srcId="{D62FFF7F-571D-4604-A5FC-F11DA8B4E025}" destId="{53F97BFC-23C9-497F-A513-208128F15CF1}" srcOrd="1" destOrd="0" presId="urn:microsoft.com/office/officeart/2018/2/layout/IconVerticalSolidList"/>
    <dgm:cxn modelId="{65A54B86-4C0E-422D-AB06-347F20969CD5}" type="presParOf" srcId="{D62FFF7F-571D-4604-A5FC-F11DA8B4E025}" destId="{F800ECAC-5B89-4FC6-BA9D-F10CFF933312}" srcOrd="2" destOrd="0" presId="urn:microsoft.com/office/officeart/2018/2/layout/IconVerticalSolidList"/>
    <dgm:cxn modelId="{7C4A6045-CCD1-4423-ABD2-BEC3213E031E}" type="presParOf" srcId="{D62FFF7F-571D-4604-A5FC-F11DA8B4E025}" destId="{1234A0FF-45B8-44F1-8105-E733DF2F380D}" srcOrd="3" destOrd="0" presId="urn:microsoft.com/office/officeart/2018/2/layout/IconVerticalSolidList"/>
    <dgm:cxn modelId="{6C42619F-2453-41FE-B5CD-EB5BCC03194A}" type="presParOf" srcId="{04162804-C578-472B-8111-F14DC1A33004}" destId="{FFB31E1D-74E5-405F-B16F-15E17F205120}" srcOrd="5" destOrd="0" presId="urn:microsoft.com/office/officeart/2018/2/layout/IconVerticalSolidList"/>
    <dgm:cxn modelId="{D15F9EC8-3460-44A1-AD27-51AD9EA9EFCA}" type="presParOf" srcId="{04162804-C578-472B-8111-F14DC1A33004}" destId="{8FA4CB62-0CA1-45DE-90A8-235BBFF7B9C9}" srcOrd="6" destOrd="0" presId="urn:microsoft.com/office/officeart/2018/2/layout/IconVerticalSolidList"/>
    <dgm:cxn modelId="{9F2D2E8B-BC26-4792-B7CD-4E31C6C25F5C}" type="presParOf" srcId="{8FA4CB62-0CA1-45DE-90A8-235BBFF7B9C9}" destId="{7B53D62B-0424-4748-86A2-058192B9E162}" srcOrd="0" destOrd="0" presId="urn:microsoft.com/office/officeart/2018/2/layout/IconVerticalSolidList"/>
    <dgm:cxn modelId="{6641905B-1A52-495C-8A71-F64D8CFB6D42}" type="presParOf" srcId="{8FA4CB62-0CA1-45DE-90A8-235BBFF7B9C9}" destId="{325293BC-5780-4851-8AC0-333E2AAEB2B9}" srcOrd="1" destOrd="0" presId="urn:microsoft.com/office/officeart/2018/2/layout/IconVerticalSolidList"/>
    <dgm:cxn modelId="{6ACA6608-8FD6-4467-AF3C-47804C4BC009}" type="presParOf" srcId="{8FA4CB62-0CA1-45DE-90A8-235BBFF7B9C9}" destId="{9FB29E2B-AE68-4BEF-ACCE-0121624F1E43}" srcOrd="2" destOrd="0" presId="urn:microsoft.com/office/officeart/2018/2/layout/IconVerticalSolidList"/>
    <dgm:cxn modelId="{1FC2270E-EF37-416A-A400-7B7DD9EDB609}" type="presParOf" srcId="{8FA4CB62-0CA1-45DE-90A8-235BBFF7B9C9}" destId="{FCB2A7A3-AB4B-402C-B2FE-A821FB337E7B}"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AD29F-EFD1-48B2-9EA1-D58C4B0BB80F}">
      <dsp:nvSpPr>
        <dsp:cNvPr id="0" name=""/>
        <dsp:cNvSpPr/>
      </dsp:nvSpPr>
      <dsp:spPr>
        <a:xfrm>
          <a:off x="0" y="1193"/>
          <a:ext cx="7200897" cy="60473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427AD7-45B9-4EF8-8686-7AAEB3CDA502}">
      <dsp:nvSpPr>
        <dsp:cNvPr id="0" name=""/>
        <dsp:cNvSpPr/>
      </dsp:nvSpPr>
      <dsp:spPr>
        <a:xfrm>
          <a:off x="182932" y="137258"/>
          <a:ext cx="332604" cy="3326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F6784BC-62CD-4077-8C4D-00C17DCC4FFA}">
      <dsp:nvSpPr>
        <dsp:cNvPr id="0" name=""/>
        <dsp:cNvSpPr/>
      </dsp:nvSpPr>
      <dsp:spPr>
        <a:xfrm>
          <a:off x="698470" y="1193"/>
          <a:ext cx="6502426" cy="604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1" tIns="64001" rIns="64001" bIns="64001" numCol="1" spcCol="1270" anchor="ctr" anchorCtr="0">
          <a:noAutofit/>
        </a:bodyPr>
        <a:lstStyle/>
        <a:p>
          <a:pPr marL="0" lvl="0" indent="0" algn="l" defTabSz="666750">
            <a:lnSpc>
              <a:spcPct val="100000"/>
            </a:lnSpc>
            <a:spcBef>
              <a:spcPct val="0"/>
            </a:spcBef>
            <a:spcAft>
              <a:spcPct val="35000"/>
            </a:spcAft>
            <a:buNone/>
          </a:pPr>
          <a:r>
            <a:rPr lang="en-US" sz="1500" kern="1200">
              <a:latin typeface="Calibri" panose="020F0502020204030204" pitchFamily="34" charset="0"/>
              <a:cs typeface="Calibri" panose="020F0502020204030204" pitchFamily="34" charset="0"/>
            </a:rPr>
            <a:t>All children in Reception, Years 1 and 2 are entitled to have a free school lunch. They can still bring sandwiches from home, if they want.</a:t>
          </a:r>
        </a:p>
      </dsp:txBody>
      <dsp:txXfrm>
        <a:off x="698470" y="1193"/>
        <a:ext cx="6502426" cy="604736"/>
      </dsp:txXfrm>
    </dsp:sp>
    <dsp:sp modelId="{7C7728F7-AB1E-46A0-8B19-191AB7D7E1A4}">
      <dsp:nvSpPr>
        <dsp:cNvPr id="0" name=""/>
        <dsp:cNvSpPr/>
      </dsp:nvSpPr>
      <dsp:spPr>
        <a:xfrm>
          <a:off x="0" y="757113"/>
          <a:ext cx="7200897" cy="604736"/>
        </a:xfrm>
        <a:prstGeom prst="roundRect">
          <a:avLst>
            <a:gd name="adj" fmla="val 10000"/>
          </a:avLst>
        </a:prstGeom>
        <a:solidFill>
          <a:schemeClr val="accent2">
            <a:hueOff val="1121052"/>
            <a:satOff val="-1191"/>
            <a:lumOff val="915"/>
            <a:alphaOff val="0"/>
          </a:schemeClr>
        </a:solidFill>
        <a:ln>
          <a:noFill/>
        </a:ln>
        <a:effectLst/>
      </dsp:spPr>
      <dsp:style>
        <a:lnRef idx="0">
          <a:scrgbClr r="0" g="0" b="0"/>
        </a:lnRef>
        <a:fillRef idx="1">
          <a:scrgbClr r="0" g="0" b="0"/>
        </a:fillRef>
        <a:effectRef idx="0">
          <a:scrgbClr r="0" g="0" b="0"/>
        </a:effectRef>
        <a:fontRef idx="minor"/>
      </dsp:style>
    </dsp:sp>
    <dsp:sp modelId="{C566F2D2-4F18-4C26-87FF-4E47C07DC8C2}">
      <dsp:nvSpPr>
        <dsp:cNvPr id="0" name=""/>
        <dsp:cNvSpPr/>
      </dsp:nvSpPr>
      <dsp:spPr>
        <a:xfrm>
          <a:off x="182932" y="893178"/>
          <a:ext cx="332604" cy="3326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5128C0F-1499-46F9-B2F0-6B08BAF432BE}">
      <dsp:nvSpPr>
        <dsp:cNvPr id="0" name=""/>
        <dsp:cNvSpPr/>
      </dsp:nvSpPr>
      <dsp:spPr>
        <a:xfrm>
          <a:off x="698470" y="757113"/>
          <a:ext cx="6502426" cy="604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1" tIns="64001" rIns="64001" bIns="64001" numCol="1" spcCol="1270" anchor="ctr" anchorCtr="0">
          <a:noAutofit/>
        </a:bodyPr>
        <a:lstStyle/>
        <a:p>
          <a:pPr marL="0" lvl="0" indent="0" algn="l" defTabSz="666750">
            <a:lnSpc>
              <a:spcPct val="100000"/>
            </a:lnSpc>
            <a:spcBef>
              <a:spcPct val="0"/>
            </a:spcBef>
            <a:spcAft>
              <a:spcPct val="35000"/>
            </a:spcAft>
            <a:buNone/>
          </a:pPr>
          <a:r>
            <a:rPr lang="en-US" sz="1500" kern="1200">
              <a:latin typeface="Calibri" panose="020F0502020204030204" pitchFamily="34" charset="0"/>
              <a:cs typeface="Calibri" panose="020F0502020204030204" pitchFamily="34" charset="0"/>
            </a:rPr>
            <a:t>Children are offered a choice of healthy cooked meals prepared in the school kitchens.</a:t>
          </a:r>
        </a:p>
      </dsp:txBody>
      <dsp:txXfrm>
        <a:off x="698470" y="757113"/>
        <a:ext cx="6502426" cy="604736"/>
      </dsp:txXfrm>
    </dsp:sp>
    <dsp:sp modelId="{51EEC947-4F72-414B-9555-A2243DDA95BC}">
      <dsp:nvSpPr>
        <dsp:cNvPr id="0" name=""/>
        <dsp:cNvSpPr/>
      </dsp:nvSpPr>
      <dsp:spPr>
        <a:xfrm>
          <a:off x="0" y="1513033"/>
          <a:ext cx="7200897" cy="604736"/>
        </a:xfrm>
        <a:prstGeom prst="roundRect">
          <a:avLst>
            <a:gd name="adj" fmla="val 10000"/>
          </a:avLst>
        </a:prstGeom>
        <a:solidFill>
          <a:schemeClr val="accent2">
            <a:hueOff val="2242103"/>
            <a:satOff val="-2381"/>
            <a:lumOff val="1830"/>
            <a:alphaOff val="0"/>
          </a:schemeClr>
        </a:solidFill>
        <a:ln>
          <a:noFill/>
        </a:ln>
        <a:effectLst/>
      </dsp:spPr>
      <dsp:style>
        <a:lnRef idx="0">
          <a:scrgbClr r="0" g="0" b="0"/>
        </a:lnRef>
        <a:fillRef idx="1">
          <a:scrgbClr r="0" g="0" b="0"/>
        </a:fillRef>
        <a:effectRef idx="0">
          <a:scrgbClr r="0" g="0" b="0"/>
        </a:effectRef>
        <a:fontRef idx="minor"/>
      </dsp:style>
    </dsp:sp>
    <dsp:sp modelId="{53F97BFC-23C9-497F-A513-208128F15CF1}">
      <dsp:nvSpPr>
        <dsp:cNvPr id="0" name=""/>
        <dsp:cNvSpPr/>
      </dsp:nvSpPr>
      <dsp:spPr>
        <a:xfrm>
          <a:off x="182932" y="1649099"/>
          <a:ext cx="332604" cy="3326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234A0FF-45B8-44F1-8105-E733DF2F380D}">
      <dsp:nvSpPr>
        <dsp:cNvPr id="0" name=""/>
        <dsp:cNvSpPr/>
      </dsp:nvSpPr>
      <dsp:spPr>
        <a:xfrm>
          <a:off x="698470" y="1513033"/>
          <a:ext cx="6502426" cy="604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1" tIns="64001" rIns="64001" bIns="64001" numCol="1" spcCol="1270" anchor="ctr" anchorCtr="0">
          <a:noAutofit/>
        </a:bodyPr>
        <a:lstStyle/>
        <a:p>
          <a:pPr marL="0" lvl="0" indent="0" algn="l" defTabSz="666750">
            <a:lnSpc>
              <a:spcPct val="100000"/>
            </a:lnSpc>
            <a:spcBef>
              <a:spcPct val="0"/>
            </a:spcBef>
            <a:spcAft>
              <a:spcPct val="35000"/>
            </a:spcAft>
            <a:buNone/>
          </a:pPr>
          <a:r>
            <a:rPr lang="en-US" sz="1500" kern="1200">
              <a:latin typeface="Calibri" panose="020F0502020204030204" pitchFamily="34" charset="0"/>
              <a:cs typeface="Calibri" panose="020F0502020204030204" pitchFamily="34" charset="0"/>
            </a:rPr>
            <a:t>Children collect a tray and cutlery and choose their lunch</a:t>
          </a:r>
          <a:r>
            <a:rPr lang="en-US" sz="1500" kern="1200"/>
            <a:t>.</a:t>
          </a:r>
        </a:p>
      </dsp:txBody>
      <dsp:txXfrm>
        <a:off x="698470" y="1513033"/>
        <a:ext cx="6502426" cy="604736"/>
      </dsp:txXfrm>
    </dsp:sp>
    <dsp:sp modelId="{7B53D62B-0424-4748-86A2-058192B9E162}">
      <dsp:nvSpPr>
        <dsp:cNvPr id="0" name=""/>
        <dsp:cNvSpPr/>
      </dsp:nvSpPr>
      <dsp:spPr>
        <a:xfrm>
          <a:off x="0" y="2268953"/>
          <a:ext cx="7200897" cy="604736"/>
        </a:xfrm>
        <a:prstGeom prst="roundRect">
          <a:avLst>
            <a:gd name="adj" fmla="val 10000"/>
          </a:avLst>
        </a:prstGeom>
        <a:solidFill>
          <a:schemeClr val="accent2">
            <a:hueOff val="3363155"/>
            <a:satOff val="-3572"/>
            <a:lumOff val="2745"/>
            <a:alphaOff val="0"/>
          </a:schemeClr>
        </a:solidFill>
        <a:ln>
          <a:noFill/>
        </a:ln>
        <a:effectLst/>
      </dsp:spPr>
      <dsp:style>
        <a:lnRef idx="0">
          <a:scrgbClr r="0" g="0" b="0"/>
        </a:lnRef>
        <a:fillRef idx="1">
          <a:scrgbClr r="0" g="0" b="0"/>
        </a:fillRef>
        <a:effectRef idx="0">
          <a:scrgbClr r="0" g="0" b="0"/>
        </a:effectRef>
        <a:fontRef idx="minor"/>
      </dsp:style>
    </dsp:sp>
    <dsp:sp modelId="{325293BC-5780-4851-8AC0-333E2AAEB2B9}">
      <dsp:nvSpPr>
        <dsp:cNvPr id="0" name=""/>
        <dsp:cNvSpPr/>
      </dsp:nvSpPr>
      <dsp:spPr>
        <a:xfrm>
          <a:off x="182932" y="2405019"/>
          <a:ext cx="332604" cy="33260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CB2A7A3-AB4B-402C-B2FE-A821FB337E7B}">
      <dsp:nvSpPr>
        <dsp:cNvPr id="0" name=""/>
        <dsp:cNvSpPr/>
      </dsp:nvSpPr>
      <dsp:spPr>
        <a:xfrm>
          <a:off x="698470" y="2268953"/>
          <a:ext cx="6502426" cy="604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1" tIns="64001" rIns="64001" bIns="64001" numCol="1" spcCol="1270" anchor="ctr" anchorCtr="0">
          <a:noAutofit/>
        </a:bodyPr>
        <a:lstStyle/>
        <a:p>
          <a:pPr marL="0" lvl="0" indent="0" algn="l" defTabSz="666750">
            <a:lnSpc>
              <a:spcPct val="100000"/>
            </a:lnSpc>
            <a:spcBef>
              <a:spcPct val="0"/>
            </a:spcBef>
            <a:spcAft>
              <a:spcPct val="35000"/>
            </a:spcAft>
            <a:buNone/>
          </a:pPr>
          <a:r>
            <a:rPr lang="en-US" sz="1500" kern="1200">
              <a:latin typeface="Calibri" panose="020F0502020204030204" pitchFamily="34" charset="0"/>
              <a:cs typeface="Calibri" panose="020F0502020204030204" pitchFamily="34" charset="0"/>
            </a:rPr>
            <a:t>There are Lunch Time Supervisors to help</a:t>
          </a:r>
          <a:r>
            <a:rPr lang="en-US" sz="1500" kern="1200"/>
            <a:t>.</a:t>
          </a:r>
        </a:p>
      </dsp:txBody>
      <dsp:txXfrm>
        <a:off x="698470" y="2268953"/>
        <a:ext cx="6502426" cy="60473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628F33F4-8022-4D85-BB97-760190CAED8E}"/>
              </a:ext>
            </a:extLst>
          </p:cNvPr>
          <p:cNvSpPr>
            <a:spLocks noGrp="1" noChangeArrowheads="1"/>
          </p:cNvSpPr>
          <p:nvPr>
            <p:ph type="hdr" sz="quarter"/>
          </p:nvPr>
        </p:nvSpPr>
        <p:spPr bwMode="auto">
          <a:xfrm>
            <a:off x="0" y="0"/>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mn-cs"/>
              </a:defRPr>
            </a:lvl1pPr>
          </a:lstStyle>
          <a:p>
            <a:pPr>
              <a:defRPr/>
            </a:pPr>
            <a:endParaRPr lang="en-GB"/>
          </a:p>
        </p:txBody>
      </p:sp>
      <p:sp>
        <p:nvSpPr>
          <p:cNvPr id="44035" name="Rectangle 3">
            <a:extLst>
              <a:ext uri="{FF2B5EF4-FFF2-40B4-BE49-F238E27FC236}">
                <a16:creationId xmlns:a16="http://schemas.microsoft.com/office/drawing/2014/main" id="{AF6A8BF7-F252-4366-A80F-2F982896FF89}"/>
              </a:ext>
            </a:extLst>
          </p:cNvPr>
          <p:cNvSpPr>
            <a:spLocks noGrp="1" noChangeArrowheads="1"/>
          </p:cNvSpPr>
          <p:nvPr>
            <p:ph type="dt" idx="1"/>
          </p:nvPr>
        </p:nvSpPr>
        <p:spPr bwMode="auto">
          <a:xfrm>
            <a:off x="3851342" y="0"/>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mn-cs"/>
              </a:defRPr>
            </a:lvl1pPr>
          </a:lstStyle>
          <a:p>
            <a:pPr>
              <a:defRPr/>
            </a:pPr>
            <a:endParaRPr lang="en-GB"/>
          </a:p>
        </p:txBody>
      </p:sp>
      <p:sp>
        <p:nvSpPr>
          <p:cNvPr id="44036" name="Rectangle 4">
            <a:extLst>
              <a:ext uri="{FF2B5EF4-FFF2-40B4-BE49-F238E27FC236}">
                <a16:creationId xmlns:a16="http://schemas.microsoft.com/office/drawing/2014/main" id="{EE5B0016-0431-495C-9A8E-C2D15A126CBB}"/>
              </a:ext>
            </a:extLst>
          </p:cNvPr>
          <p:cNvSpPr>
            <a:spLocks noGrp="1" noRot="1" noChangeAspect="1" noChangeArrowheads="1" noTextEdit="1"/>
          </p:cNvSpPr>
          <p:nvPr>
            <p:ph type="sldImg" idx="2"/>
          </p:nvPr>
        </p:nvSpPr>
        <p:spPr bwMode="auto">
          <a:xfrm>
            <a:off x="917575" y="744538"/>
            <a:ext cx="4964113" cy="37242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44037" name="Rectangle 5">
            <a:extLst>
              <a:ext uri="{FF2B5EF4-FFF2-40B4-BE49-F238E27FC236}">
                <a16:creationId xmlns:a16="http://schemas.microsoft.com/office/drawing/2014/main" id="{C0D2540C-DD62-4C7E-9E5B-D2656C568632}"/>
              </a:ext>
            </a:extLst>
          </p:cNvPr>
          <p:cNvSpPr>
            <a:spLocks noGrp="1" noChangeArrowheads="1"/>
          </p:cNvSpPr>
          <p:nvPr>
            <p:ph type="body" sz="quarter" idx="3"/>
          </p:nvPr>
        </p:nvSpPr>
        <p:spPr bwMode="auto">
          <a:xfrm>
            <a:off x="679927" y="4716661"/>
            <a:ext cx="5439410" cy="4468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4038" name="Rectangle 6">
            <a:extLst>
              <a:ext uri="{FF2B5EF4-FFF2-40B4-BE49-F238E27FC236}">
                <a16:creationId xmlns:a16="http://schemas.microsoft.com/office/drawing/2014/main" id="{2C3F537C-A7F7-448B-83A9-CF3E334F1D30}"/>
              </a:ext>
            </a:extLst>
          </p:cNvPr>
          <p:cNvSpPr>
            <a:spLocks noGrp="1" noChangeArrowheads="1"/>
          </p:cNvSpPr>
          <p:nvPr>
            <p:ph type="ftr" sz="quarter" idx="4"/>
          </p:nvPr>
        </p:nvSpPr>
        <p:spPr bwMode="auto">
          <a:xfrm>
            <a:off x="0" y="9431599"/>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mn-cs"/>
              </a:defRPr>
            </a:lvl1pPr>
          </a:lstStyle>
          <a:p>
            <a:pPr>
              <a:defRPr/>
            </a:pPr>
            <a:endParaRPr lang="en-GB"/>
          </a:p>
        </p:txBody>
      </p:sp>
      <p:sp>
        <p:nvSpPr>
          <p:cNvPr id="44039" name="Rectangle 7">
            <a:extLst>
              <a:ext uri="{FF2B5EF4-FFF2-40B4-BE49-F238E27FC236}">
                <a16:creationId xmlns:a16="http://schemas.microsoft.com/office/drawing/2014/main" id="{94F3A740-D296-418F-9E5A-27CE209D48EF}"/>
              </a:ext>
            </a:extLst>
          </p:cNvPr>
          <p:cNvSpPr>
            <a:spLocks noGrp="1" noChangeArrowheads="1"/>
          </p:cNvSpPr>
          <p:nvPr>
            <p:ph type="sldNum" sz="quarter" idx="5"/>
          </p:nvPr>
        </p:nvSpPr>
        <p:spPr bwMode="auto">
          <a:xfrm>
            <a:off x="3851342" y="9431599"/>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algn="r" eaLnBrk="1" hangingPunct="1">
              <a:defRPr sz="1200"/>
            </a:lvl1pPr>
          </a:lstStyle>
          <a:p>
            <a:fld id="{7B2E6DE0-F645-4349-94A5-C9C4A4F8AAB1}"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0C4C0D-1CC8-47CD-A74D-A0CC11D5BC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EE4454-C811-4949-A79A-02167FA33985}"/>
              </a:ext>
            </a:extLst>
          </p:cNvPr>
          <p:cNvSpPr>
            <a:spLocks noGrp="1"/>
          </p:cNvSpPr>
          <p:nvPr>
            <p:ph type="body" idx="1"/>
          </p:nvPr>
        </p:nvSpPr>
        <p:spPr/>
        <p:txBody>
          <a:bodyPr/>
          <a:lstStyle/>
          <a:p>
            <a:pPr>
              <a:defRPr/>
            </a:pPr>
            <a:endParaRPr lang="en-GB"/>
          </a:p>
        </p:txBody>
      </p:sp>
      <p:sp>
        <p:nvSpPr>
          <p:cNvPr id="4" name="Slide Number Placeholder 3">
            <a:extLst>
              <a:ext uri="{FF2B5EF4-FFF2-40B4-BE49-F238E27FC236}">
                <a16:creationId xmlns:a16="http://schemas.microsoft.com/office/drawing/2014/main" id="{862B3EF4-CEF8-4ABB-A3DF-19B1E5036583}"/>
              </a:ext>
            </a:extLst>
          </p:cNvPr>
          <p:cNvSpPr>
            <a:spLocks noGrp="1"/>
          </p:cNvSpPr>
          <p:nvPr>
            <p:ph type="sldNum" sz="quarter" idx="5"/>
          </p:nvPr>
        </p:nvSpPr>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EA1047FA-755E-4D63-A505-7A9FF909A487}" type="slidenum">
              <a:rPr lang="en-GB" altLang="en-US"/>
              <a:pPr>
                <a:spcBef>
                  <a:spcPct val="0"/>
                </a:spcBef>
              </a:pPr>
              <a:t>2</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B2E6DE0-F645-4349-94A5-C9C4A4F8AAB1}" type="slidenum">
              <a:rPr lang="en-GB" altLang="en-US" smtClean="0"/>
              <a:pPr/>
              <a:t>3</a:t>
            </a:fld>
            <a:endParaRPr lang="en-GB" altLang="en-US"/>
          </a:p>
        </p:txBody>
      </p:sp>
    </p:spTree>
    <p:extLst>
      <p:ext uri="{BB962C8B-B14F-4D97-AF65-F5344CB8AC3E}">
        <p14:creationId xmlns:p14="http://schemas.microsoft.com/office/powerpoint/2010/main" val="2244878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CC9CF06-1DA3-49D9-8C46-90CC6350C7EC}"/>
              </a:ext>
            </a:extLst>
          </p:cNvPr>
          <p:cNvSpPr>
            <a:spLocks noGrp="1" noChangeArrowheads="1"/>
          </p:cNvSpPr>
          <p:nvPr>
            <p:ph type="sldNum" sz="quarter" idx="5"/>
          </p:nvPr>
        </p:nvSpPr>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90909207-1FA1-4181-8E1E-F0DD21327AC5}" type="slidenum">
              <a:rPr lang="en-GB" altLang="en-US"/>
              <a:pPr>
                <a:spcBef>
                  <a:spcPct val="0"/>
                </a:spcBef>
              </a:pPr>
              <a:t>5</a:t>
            </a:fld>
            <a:endParaRPr lang="en-GB" altLang="en-US"/>
          </a:p>
        </p:txBody>
      </p:sp>
      <p:sp>
        <p:nvSpPr>
          <p:cNvPr id="45058" name="Rectangle 2">
            <a:extLst>
              <a:ext uri="{FF2B5EF4-FFF2-40B4-BE49-F238E27FC236}">
                <a16:creationId xmlns:a16="http://schemas.microsoft.com/office/drawing/2014/main" id="{B7FC182F-2057-44F7-A63F-B922852544F2}"/>
              </a:ext>
            </a:extLst>
          </p:cNvPr>
          <p:cNvSpPr>
            <a:spLocks noGrp="1" noRot="1" noChangeAspect="1" noChangeArrowheads="1" noTextEdit="1"/>
          </p:cNvSpPr>
          <p:nvPr>
            <p:ph type="sldImg"/>
          </p:nvPr>
        </p:nvSpPr>
        <p:spPr>
          <a:ln/>
          <a:extLst>
            <a:ext uri="{FAA26D3D-D897-4be2-8F04-BA451C77F1D7}"/>
          </a:extLst>
        </p:spPr>
      </p:sp>
      <p:sp>
        <p:nvSpPr>
          <p:cNvPr id="45059" name="Rectangle 3">
            <a:extLst>
              <a:ext uri="{FF2B5EF4-FFF2-40B4-BE49-F238E27FC236}">
                <a16:creationId xmlns:a16="http://schemas.microsoft.com/office/drawing/2014/main" id="{EEF3ACCE-A23B-4E51-9CE2-A90CBF74D28A}"/>
              </a:ext>
            </a:extLst>
          </p:cNvPr>
          <p:cNvSpPr>
            <a:spLocks noGrp="1" noChangeArrowheads="1"/>
          </p:cNvSpPr>
          <p:nvPr>
            <p:ph type="body" idx="1"/>
          </p:nvPr>
        </p:nvSpPr>
        <p:spPr/>
        <p:txBody>
          <a:bodyPr/>
          <a:lstStyle/>
          <a:p>
            <a:pPr eaLnBrk="1" hangingPunct="1">
              <a:defRPr/>
            </a:pPr>
            <a:endParaRPr lang="en-GB">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B921BC2-37B2-441D-B548-9656B33A01E6}"/>
              </a:ext>
            </a:extLst>
          </p:cNvPr>
          <p:cNvSpPr>
            <a:spLocks noGrp="1" noChangeArrowheads="1"/>
          </p:cNvSpPr>
          <p:nvPr>
            <p:ph type="sldNum" sz="quarter" idx="5"/>
          </p:nvPr>
        </p:nvSpPr>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4969E3C1-BC56-4E5A-A50B-1189C4F452DC}" type="slidenum">
              <a:rPr lang="en-GB" altLang="en-US"/>
              <a:pPr>
                <a:spcBef>
                  <a:spcPct val="0"/>
                </a:spcBef>
              </a:pPr>
              <a:t>6</a:t>
            </a:fld>
            <a:endParaRPr lang="en-GB" altLang="en-US"/>
          </a:p>
        </p:txBody>
      </p:sp>
      <p:sp>
        <p:nvSpPr>
          <p:cNvPr id="49154" name="Rectangle 2">
            <a:extLst>
              <a:ext uri="{FF2B5EF4-FFF2-40B4-BE49-F238E27FC236}">
                <a16:creationId xmlns:a16="http://schemas.microsoft.com/office/drawing/2014/main" id="{767B1234-D911-4E51-94D5-A999B56712EC}"/>
              </a:ext>
            </a:extLst>
          </p:cNvPr>
          <p:cNvSpPr>
            <a:spLocks noGrp="1" noRot="1" noChangeAspect="1" noChangeArrowheads="1" noTextEdit="1"/>
          </p:cNvSpPr>
          <p:nvPr>
            <p:ph type="sldImg"/>
          </p:nvPr>
        </p:nvSpPr>
        <p:spPr>
          <a:ln/>
          <a:extLst>
            <a:ext uri="{FAA26D3D-D897-4be2-8F04-BA451C77F1D7}"/>
          </a:extLst>
        </p:spPr>
      </p:sp>
      <p:sp>
        <p:nvSpPr>
          <p:cNvPr id="49155" name="Rectangle 3">
            <a:extLst>
              <a:ext uri="{FF2B5EF4-FFF2-40B4-BE49-F238E27FC236}">
                <a16:creationId xmlns:a16="http://schemas.microsoft.com/office/drawing/2014/main" id="{EED5031E-EC42-4DA3-BC13-897B72CCBF59}"/>
              </a:ext>
            </a:extLst>
          </p:cNvPr>
          <p:cNvSpPr>
            <a:spLocks noGrp="1" noChangeArrowheads="1"/>
          </p:cNvSpPr>
          <p:nvPr>
            <p:ph type="body" idx="1"/>
          </p:nvPr>
        </p:nvSpPr>
        <p:spPr/>
        <p:txBody>
          <a:bodyPr/>
          <a:lstStyle/>
          <a:p>
            <a:pPr eaLnBrk="1" hangingPunct="1">
              <a:defRPr/>
            </a:pPr>
            <a:endParaRPr lang="en-GB">
              <a:latin typeface="Arial" pitchFamily="34"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64FD6B7-1A0D-4CCE-ABB5-AEAE59A7444C}"/>
              </a:ext>
            </a:extLst>
          </p:cNvPr>
          <p:cNvSpPr>
            <a:spLocks noGrp="1" noChangeArrowheads="1"/>
          </p:cNvSpPr>
          <p:nvPr>
            <p:ph type="sldNum" sz="quarter" idx="5"/>
          </p:nvPr>
        </p:nvSpPr>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593731B6-CE0D-4C38-9B67-7BE928AF656A}" type="slidenum">
              <a:rPr lang="en-GB" altLang="en-US"/>
              <a:pPr>
                <a:spcBef>
                  <a:spcPct val="0"/>
                </a:spcBef>
              </a:pPr>
              <a:t>9</a:t>
            </a:fld>
            <a:endParaRPr lang="en-GB" altLang="en-US"/>
          </a:p>
        </p:txBody>
      </p:sp>
      <p:sp>
        <p:nvSpPr>
          <p:cNvPr id="55298" name="Rectangle 2">
            <a:extLst>
              <a:ext uri="{FF2B5EF4-FFF2-40B4-BE49-F238E27FC236}">
                <a16:creationId xmlns:a16="http://schemas.microsoft.com/office/drawing/2014/main" id="{93FAFEB4-769B-4D19-B107-223B2CD2229E}"/>
              </a:ext>
            </a:extLst>
          </p:cNvPr>
          <p:cNvSpPr>
            <a:spLocks noGrp="1" noRot="1" noChangeAspect="1" noChangeArrowheads="1" noTextEdit="1"/>
          </p:cNvSpPr>
          <p:nvPr>
            <p:ph type="sldImg"/>
          </p:nvPr>
        </p:nvSpPr>
        <p:spPr>
          <a:ln/>
          <a:extLst>
            <a:ext uri="{FAA26D3D-D897-4be2-8F04-BA451C77F1D7}"/>
          </a:extLst>
        </p:spPr>
      </p:sp>
      <p:sp>
        <p:nvSpPr>
          <p:cNvPr id="55299" name="Rectangle 3">
            <a:extLst>
              <a:ext uri="{FF2B5EF4-FFF2-40B4-BE49-F238E27FC236}">
                <a16:creationId xmlns:a16="http://schemas.microsoft.com/office/drawing/2014/main" id="{0116AB11-837A-468C-A065-085E415ADCCE}"/>
              </a:ext>
            </a:extLst>
          </p:cNvPr>
          <p:cNvSpPr>
            <a:spLocks noGrp="1" noChangeArrowheads="1"/>
          </p:cNvSpPr>
          <p:nvPr>
            <p:ph type="body" idx="1"/>
          </p:nvPr>
        </p:nvSpPr>
        <p:spPr/>
        <p:txBody>
          <a:bodyPr/>
          <a:lstStyle/>
          <a:p>
            <a:pPr eaLnBrk="1" hangingPunct="1">
              <a:defRPr/>
            </a:pPr>
            <a:r>
              <a:rPr lang="en-GB">
                <a:cs typeface="+mn-cs"/>
              </a:rPr>
              <a:t>Now choose and activity that is on a table top or in the outside learning area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B2E6DE0-F645-4349-94A5-C9C4A4F8AAB1}" type="slidenum">
              <a:rPr lang="en-GB" altLang="en-US" smtClean="0"/>
              <a:pPr/>
              <a:t>16</a:t>
            </a:fld>
            <a:endParaRPr lang="en-GB" altLang="en-US"/>
          </a:p>
        </p:txBody>
      </p:sp>
    </p:spTree>
    <p:extLst>
      <p:ext uri="{BB962C8B-B14F-4D97-AF65-F5344CB8AC3E}">
        <p14:creationId xmlns:p14="http://schemas.microsoft.com/office/powerpoint/2010/main" val="5338362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65417" y="5054602"/>
            <a:ext cx="673276" cy="279400"/>
          </a:xfrm>
        </p:spPr>
        <p:txBody>
          <a:bodyPr/>
          <a:lstStyle/>
          <a:p>
            <a:fld id="{B61BEF0D-F0BB-DE4B-95CE-6DB70DBA9567}" type="datetimeFigureOut">
              <a:rPr lang="en-US" dirty="0"/>
              <a:pPr/>
              <a:t>7/7/2026</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D57F1E4F-1CFF-5643-939E-217C01CDF565}" type="slidenum">
              <a:rPr lang="en-US" dirty="0"/>
              <a:pPr/>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2912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817474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4974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020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1761543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33735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2019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97848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70507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a:p>
        </p:txBody>
      </p:sp>
      <p:sp>
        <p:nvSpPr>
          <p:cNvPr id="5" name="Rectangle 69">
            <a:extLst>
              <a:ext uri="{FF2B5EF4-FFF2-40B4-BE49-F238E27FC236}">
                <a16:creationId xmlns:a16="http://schemas.microsoft.com/office/drawing/2014/main" id="{1F362B50-5C6B-450F-8202-200C142B527B}"/>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70">
            <a:extLst>
              <a:ext uri="{FF2B5EF4-FFF2-40B4-BE49-F238E27FC236}">
                <a16:creationId xmlns:a16="http://schemas.microsoft.com/office/drawing/2014/main" id="{17924522-B0AB-4F32-85C0-0B5007071144}"/>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71">
            <a:extLst>
              <a:ext uri="{FF2B5EF4-FFF2-40B4-BE49-F238E27FC236}">
                <a16:creationId xmlns:a16="http://schemas.microsoft.com/office/drawing/2014/main" id="{38DE1300-0C26-4309-9FDE-EFFDF06F7AAD}"/>
              </a:ext>
            </a:extLst>
          </p:cNvPr>
          <p:cNvSpPr>
            <a:spLocks noGrp="1" noChangeArrowheads="1"/>
          </p:cNvSpPr>
          <p:nvPr>
            <p:ph type="sldNum" sz="quarter" idx="12"/>
          </p:nvPr>
        </p:nvSpPr>
        <p:spPr>
          <a:ln/>
        </p:spPr>
        <p:txBody>
          <a:bodyPr/>
          <a:lstStyle>
            <a:lvl1pPr>
              <a:defRPr/>
            </a:lvl1pPr>
          </a:lstStyle>
          <a:p>
            <a:fld id="{BCE073AD-28D3-40F8-BA2E-477C8EC18153}" type="slidenum">
              <a:rPr lang="en-GB" altLang="en-US"/>
              <a:pPr/>
              <a:t>‹#›</a:t>
            </a:fld>
            <a:endParaRPr lang="en-GB" altLang="en-US"/>
          </a:p>
        </p:txBody>
      </p:sp>
    </p:spTree>
    <p:extLst>
      <p:ext uri="{BB962C8B-B14F-4D97-AF65-F5344CB8AC3E}">
        <p14:creationId xmlns:p14="http://schemas.microsoft.com/office/powerpoint/2010/main" val="1758251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BFA754-D5C3-4E66-96A6-867B257F58DC}" type="datetimeFigureOut">
              <a:rPr lang="en-US" dirty="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a:p>
        </p:txBody>
      </p:sp>
    </p:spTree>
    <p:extLst>
      <p:ext uri="{BB962C8B-B14F-4D97-AF65-F5344CB8AC3E}">
        <p14:creationId xmlns:p14="http://schemas.microsoft.com/office/powerpoint/2010/main" val="3698686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3285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a:t>Click to edit Master title style</a:t>
            </a:r>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5BFA754-D5C3-4E66-96A6-867B257F58DC}" type="datetimeFigureOut">
              <a:rPr lang="en-US" dirty="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a:p>
        </p:txBody>
      </p:sp>
    </p:spTree>
    <p:extLst>
      <p:ext uri="{BB962C8B-B14F-4D97-AF65-F5344CB8AC3E}">
        <p14:creationId xmlns:p14="http://schemas.microsoft.com/office/powerpoint/2010/main" val="822229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7/7/2026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4315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7/7/2026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8099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421723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1907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3073814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7/7/2026</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a:p>
        </p:txBody>
      </p:sp>
    </p:spTree>
    <p:extLst>
      <p:ext uri="{BB962C8B-B14F-4D97-AF65-F5344CB8AC3E}">
        <p14:creationId xmlns:p14="http://schemas.microsoft.com/office/powerpoint/2010/main" val="3684777904"/>
      </p:ext>
    </p:extLst>
  </p:cSld>
  <p:clrMap bg1="lt1" tx1="dk1" bg2="lt2" tx2="dk2" accent1="accent1" accent2="accent2" accent3="accent3" accent4="accent4" accent5="accent5" accent6="accent6" hlink="hlink" folHlink="folHlink"/>
  <p:sldLayoutIdLst>
    <p:sldLayoutId id="2147484282" r:id="rId1"/>
    <p:sldLayoutId id="2147484283" r:id="rId2"/>
    <p:sldLayoutId id="2147484284" r:id="rId3"/>
    <p:sldLayoutId id="2147484285" r:id="rId4"/>
    <p:sldLayoutId id="2147484286" r:id="rId5"/>
    <p:sldLayoutId id="2147484287" r:id="rId6"/>
    <p:sldLayoutId id="2147484288" r:id="rId7"/>
    <p:sldLayoutId id="2147484289" r:id="rId8"/>
    <p:sldLayoutId id="2147484290" r:id="rId9"/>
    <p:sldLayoutId id="2147484291" r:id="rId10"/>
    <p:sldLayoutId id="2147484292" r:id="rId11"/>
    <p:sldLayoutId id="2147484293" r:id="rId12"/>
    <p:sldLayoutId id="2147484294" r:id="rId13"/>
    <p:sldLayoutId id="2147484295" r:id="rId14"/>
    <p:sldLayoutId id="2147484296" r:id="rId15"/>
    <p:sldLayoutId id="2147484297" r:id="rId16"/>
    <p:sldLayoutId id="2147484298" r:id="rId17"/>
    <p:sldLayoutId id="2147484299" r:id="rId18"/>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image" Target="../media/image7.jpeg"/><Relationship Id="rId1" Type="http://schemas.openxmlformats.org/officeDocument/2006/relationships/slideLayout" Target="../slideLayouts/slideLayout1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jpe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47.png"/><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8.png"/><Relationship Id="rId7" Type="http://schemas.openxmlformats.org/officeDocument/2006/relationships/diagramQuickStyle" Target="../diagrams/quickStyle1.xml"/><Relationship Id="rId2" Type="http://schemas.openxmlformats.org/officeDocument/2006/relationships/image" Target="../media/image7.jpeg"/><Relationship Id="rId1" Type="http://schemas.openxmlformats.org/officeDocument/2006/relationships/slideLayout" Target="../slideLayouts/slideLayout18.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png"/><Relationship Id="rId9" Type="http://schemas.microsoft.com/office/2007/relationships/diagramDrawing" Target="../diagrams/drawing1.xml"/></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1.png"/><Relationship Id="rId2" Type="http://schemas.openxmlformats.org/officeDocument/2006/relationships/image" Target="../media/image7.jpeg"/><Relationship Id="rId1" Type="http://schemas.openxmlformats.org/officeDocument/2006/relationships/slideLayout" Target="../slideLayouts/slideLayout18.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7.png"/></Relationships>
</file>

<file path=ppt/slides/_rels/slide2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6.png"/></Relationships>
</file>

<file path=ppt/slides/_rels/slide2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png"/></Relationships>
</file>

<file path=ppt/slides/_rels/slide2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www.bakerandsonschoolwear.co.uk/" TargetMode="External"/><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21.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jpe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22.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hyperlink" Target="https://www.telford.gov.uk/roadworks-transport-and-streets/travel-telford/travelling-to-school/school-travel-assistance/" TargetMode="External"/><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image" Target="../media/image7.jpeg"/><Relationship Id="rId1" Type="http://schemas.openxmlformats.org/officeDocument/2006/relationships/slideLayout" Target="../slideLayouts/slideLayout1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3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1D39ECD8-0E3E-43C1-9E56-3604E9A15E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a:extLst>
              <a:ext uri="{FF2B5EF4-FFF2-40B4-BE49-F238E27FC236}">
                <a16:creationId xmlns:a16="http://schemas.microsoft.com/office/drawing/2014/main" id="{1B592F0F-402B-4FF5-BC6B-00A024655AB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43" name="Picture 42">
              <a:extLst>
                <a:ext uri="{FF2B5EF4-FFF2-40B4-BE49-F238E27FC236}">
                  <a16:creationId xmlns:a16="http://schemas.microsoft.com/office/drawing/2014/main" id="{8EF0DA20-3B85-45BF-BA3A-BFB1E8447C8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4" name="Rectangle 43">
              <a:extLst>
                <a:ext uri="{FF2B5EF4-FFF2-40B4-BE49-F238E27FC236}">
                  <a16:creationId xmlns:a16="http://schemas.microsoft.com/office/drawing/2014/main" id="{8777C3F1-A465-43B3-85B0-DD54F9F152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5" name="Picture 44">
              <a:extLst>
                <a:ext uri="{FF2B5EF4-FFF2-40B4-BE49-F238E27FC236}">
                  <a16:creationId xmlns:a16="http://schemas.microsoft.com/office/drawing/2014/main" id="{1DB29FDA-E291-482E-AAF5-3E0C5C3214A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46" name="Picture 45">
              <a:extLst>
                <a:ext uri="{FF2B5EF4-FFF2-40B4-BE49-F238E27FC236}">
                  <a16:creationId xmlns:a16="http://schemas.microsoft.com/office/drawing/2014/main" id="{00024A88-E45C-43D3-B94F-346AF518B1C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F2261239-1432-4D3F-8E45-5EA5505D2F53}"/>
              </a:ext>
            </a:extLst>
          </p:cNvPr>
          <p:cNvSpPr>
            <a:spLocks noGrp="1"/>
          </p:cNvSpPr>
          <p:nvPr>
            <p:ph type="title"/>
          </p:nvPr>
        </p:nvSpPr>
        <p:spPr>
          <a:xfrm>
            <a:off x="877923" y="982132"/>
            <a:ext cx="3420801" cy="1416721"/>
          </a:xfrm>
        </p:spPr>
        <p:txBody>
          <a:bodyPr>
            <a:normAutofit/>
          </a:bodyPr>
          <a:lstStyle/>
          <a:p>
            <a:r>
              <a:rPr lang="en-US" sz="3500" b="1">
                <a:latin typeface="Calibri" panose="020F0502020204030204" pitchFamily="34" charset="0"/>
                <a:cs typeface="Calibri" panose="020F0502020204030204" pitchFamily="34" charset="0"/>
              </a:rPr>
              <a:t>High Ercall Primary School</a:t>
            </a:r>
          </a:p>
        </p:txBody>
      </p:sp>
      <p:cxnSp>
        <p:nvCxnSpPr>
          <p:cNvPr id="48" name="Straight Connector 47">
            <a:extLst>
              <a:ext uri="{FF2B5EF4-FFF2-40B4-BE49-F238E27FC236}">
                <a16:creationId xmlns:a16="http://schemas.microsoft.com/office/drawing/2014/main" id="{DFBD34B5-7777-4A8A-8ED2-97A4A3C273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9563" y="2400639"/>
            <a:ext cx="301752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Content Placeholder 9">
            <a:extLst>
              <a:ext uri="{FF2B5EF4-FFF2-40B4-BE49-F238E27FC236}">
                <a16:creationId xmlns:a16="http://schemas.microsoft.com/office/drawing/2014/main" id="{B05F5859-FEE0-4268-9FEA-118690D8959E}"/>
              </a:ext>
            </a:extLst>
          </p:cNvPr>
          <p:cNvSpPr>
            <a:spLocks noGrp="1"/>
          </p:cNvSpPr>
          <p:nvPr>
            <p:ph idx="1"/>
          </p:nvPr>
        </p:nvSpPr>
        <p:spPr>
          <a:xfrm>
            <a:off x="875538" y="2556932"/>
            <a:ext cx="3425571" cy="3318936"/>
          </a:xfrm>
        </p:spPr>
        <p:txBody>
          <a:bodyPr vert="horz" lIns="91440" tIns="45720" rIns="91440" bIns="45720" rtlCol="0">
            <a:normAutofit/>
          </a:bodyPr>
          <a:lstStyle/>
          <a:p>
            <a:pPr marL="0" indent="0">
              <a:buNone/>
            </a:pPr>
            <a:r>
              <a:rPr lang="en-US" sz="1600">
                <a:latin typeface="Cavolini" panose="03000502040302020204" pitchFamily="66" charset="0"/>
                <a:cs typeface="Cavolini" panose="03000502040302020204" pitchFamily="66" charset="0"/>
              </a:rPr>
              <a:t>Welcome to our lovely village primary school.</a:t>
            </a:r>
          </a:p>
          <a:p>
            <a:pPr marL="0" indent="0">
              <a:buNone/>
            </a:pPr>
            <a:r>
              <a:rPr lang="en-US" sz="1600">
                <a:latin typeface="Cavolini" panose="03000502040302020204" pitchFamily="66" charset="0"/>
                <a:cs typeface="Cavolini" panose="03000502040302020204" pitchFamily="66" charset="0"/>
              </a:rPr>
              <a:t>We hope that this PowerPoint will help you find out more information about starting our school in Reception.</a:t>
            </a:r>
            <a:endParaRPr lang="en-US" sz="1600">
              <a:latin typeface="Cavolini" panose="03000502040302020204" pitchFamily="66" charset="0"/>
              <a:ea typeface="Calibri"/>
              <a:cs typeface="Cavolini" panose="03000502040302020204" pitchFamily="66" charset="0"/>
            </a:endParaRPr>
          </a:p>
          <a:p>
            <a:pPr marL="0" indent="0">
              <a:buNone/>
            </a:pPr>
            <a:r>
              <a:rPr lang="en-US" sz="1600">
                <a:latin typeface="Cavolini" panose="03000502040302020204" pitchFamily="66" charset="0"/>
                <a:cs typeface="Cavolini" panose="03000502040302020204" pitchFamily="66" charset="0"/>
              </a:rPr>
              <a:t>Mrs Gemma Lingham</a:t>
            </a:r>
          </a:p>
          <a:p>
            <a:pPr marL="0" indent="0">
              <a:buNone/>
            </a:pPr>
            <a:r>
              <a:rPr lang="en-US" sz="1600">
                <a:latin typeface="Cavolini" panose="03000502040302020204" pitchFamily="66" charset="0"/>
                <a:cs typeface="Cavolini" panose="03000502040302020204" pitchFamily="66" charset="0"/>
              </a:rPr>
              <a:t>Acting  Headteacher </a:t>
            </a:r>
          </a:p>
        </p:txBody>
      </p:sp>
      <p:pic>
        <p:nvPicPr>
          <p:cNvPr id="5" name="Picture 5">
            <a:extLst>
              <a:ext uri="{FF2B5EF4-FFF2-40B4-BE49-F238E27FC236}">
                <a16:creationId xmlns:a16="http://schemas.microsoft.com/office/drawing/2014/main" id="{A6A1374D-EBD3-4D37-A335-817AE08CE057}"/>
              </a:ext>
            </a:extLst>
          </p:cNvPr>
          <p:cNvPicPr>
            <a:picLocks noChangeAspect="1"/>
          </p:cNvPicPr>
          <p:nvPr/>
        </p:nvPicPr>
        <p:blipFill rotWithShape="1">
          <a:blip r:embed="rId5"/>
          <a:srcRect l="27175" r="20967" b="2"/>
          <a:stretch>
            <a:fillRect/>
          </a:stretch>
        </p:blipFill>
        <p:spPr>
          <a:xfrm>
            <a:off x="4570085" y="821175"/>
            <a:ext cx="1938040" cy="2494531"/>
          </a:xfrm>
          <a:prstGeom prst="rect">
            <a:avLst/>
          </a:prstGeom>
        </p:spPr>
      </p:pic>
      <p:sp>
        <p:nvSpPr>
          <p:cNvPr id="50" name="Rectangle 49">
            <a:extLst>
              <a:ext uri="{FF2B5EF4-FFF2-40B4-BE49-F238E27FC236}">
                <a16:creationId xmlns:a16="http://schemas.microsoft.com/office/drawing/2014/main" id="{018F8D27-BFDB-4BF9-A512-FF930275B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1614" y="821175"/>
            <a:ext cx="1882763" cy="24945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smiling at camera&#10;&#10;AI-generated content may be incorrect.">
            <a:extLst>
              <a:ext uri="{FF2B5EF4-FFF2-40B4-BE49-F238E27FC236}">
                <a16:creationId xmlns:a16="http://schemas.microsoft.com/office/drawing/2014/main" id="{BA0D1CF7-8B08-B3B1-21A0-2C4E7E3CD479}"/>
              </a:ext>
            </a:extLst>
          </p:cNvPr>
          <p:cNvPicPr>
            <a:picLocks noChangeAspect="1"/>
          </p:cNvPicPr>
          <p:nvPr/>
        </p:nvPicPr>
        <p:blipFill>
          <a:blip r:embed="rId6"/>
          <a:srcRect l="1653" r="668" b="-5"/>
          <a:stretch>
            <a:fillRect/>
          </a:stretch>
        </p:blipFill>
        <p:spPr>
          <a:xfrm>
            <a:off x="6641614" y="821175"/>
            <a:ext cx="1882763" cy="2494531"/>
          </a:xfrm>
          <a:prstGeom prst="rect">
            <a:avLst/>
          </a:prstGeom>
        </p:spPr>
      </p:pic>
      <p:pic>
        <p:nvPicPr>
          <p:cNvPr id="4" name="Picture 3" descr="A brick building with a lawn&#10;&#10;Description automatically generated">
            <a:extLst>
              <a:ext uri="{FF2B5EF4-FFF2-40B4-BE49-F238E27FC236}">
                <a16:creationId xmlns:a16="http://schemas.microsoft.com/office/drawing/2014/main" id="{9B02D1C4-D0B5-9869-BB8F-C8C23F9FF9FC}"/>
              </a:ext>
            </a:extLst>
          </p:cNvPr>
          <p:cNvPicPr>
            <a:picLocks noChangeAspect="1"/>
          </p:cNvPicPr>
          <p:nvPr/>
        </p:nvPicPr>
        <p:blipFill>
          <a:blip r:embed="rId7"/>
          <a:srcRect l="39247" r="24918" b="1"/>
          <a:stretch>
            <a:fillRect/>
          </a:stretch>
        </p:blipFill>
        <p:spPr>
          <a:xfrm>
            <a:off x="4570086" y="3453833"/>
            <a:ext cx="3948060" cy="2478837"/>
          </a:xfrm>
          <a:prstGeom prst="rect">
            <a:avLst/>
          </a:prstGeom>
        </p:spPr>
      </p:pic>
    </p:spTree>
    <p:extLst>
      <p:ext uri="{BB962C8B-B14F-4D97-AF65-F5344CB8AC3E}">
        <p14:creationId xmlns:p14="http://schemas.microsoft.com/office/powerpoint/2010/main" val="4229024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30" name="Group 9">
            <a:extLst>
              <a:ext uri="{FF2B5EF4-FFF2-40B4-BE49-F238E27FC236}">
                <a16:creationId xmlns:a16="http://schemas.microsoft.com/office/drawing/2014/main" id="{3F6D81C7-B083-478E-82FE-089A8CB72E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11" name="Picture 10">
              <a:extLst>
                <a:ext uri="{FF2B5EF4-FFF2-40B4-BE49-F238E27FC236}">
                  <a16:creationId xmlns:a16="http://schemas.microsoft.com/office/drawing/2014/main" id="{8398EDA2-4889-433D-AC01-5214D79764E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Rectangle 11">
              <a:extLst>
                <a:ext uri="{FF2B5EF4-FFF2-40B4-BE49-F238E27FC236}">
                  <a16:creationId xmlns:a16="http://schemas.microsoft.com/office/drawing/2014/main" id="{0099D46A-AF52-46FD-938B-D31189460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3" name="Picture 12">
              <a:extLst>
                <a:ext uri="{FF2B5EF4-FFF2-40B4-BE49-F238E27FC236}">
                  <a16:creationId xmlns:a16="http://schemas.microsoft.com/office/drawing/2014/main" id="{C933E919-C473-4F0E-9DBC-CC65FC9E926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4" name="Picture 13">
              <a:extLst>
                <a:ext uri="{FF2B5EF4-FFF2-40B4-BE49-F238E27FC236}">
                  <a16:creationId xmlns:a16="http://schemas.microsoft.com/office/drawing/2014/main" id="{FBBF3BDD-5C99-4FDC-BBCB-E711359D93F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31" name="Straight Connector 15">
            <a:extLst>
              <a:ext uri="{FF2B5EF4-FFF2-40B4-BE49-F238E27FC236}">
                <a16:creationId xmlns:a16="http://schemas.microsoft.com/office/drawing/2014/main" id="{F06B54F2-CD11-4359-A7D6-DA7C76C091A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32" name="Rectangle 17">
            <a:extLst>
              <a:ext uri="{FF2B5EF4-FFF2-40B4-BE49-F238E27FC236}">
                <a16:creationId xmlns:a16="http://schemas.microsoft.com/office/drawing/2014/main" id="{7E61F402-3445-458A-9A2B-D28FD2883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19">
            <a:extLst>
              <a:ext uri="{FF2B5EF4-FFF2-40B4-BE49-F238E27FC236}">
                <a16:creationId xmlns:a16="http://schemas.microsoft.com/office/drawing/2014/main" id="{A673C096-95AE-4644-B76C-1DF1B667DC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21" name="Picture 20">
              <a:extLst>
                <a:ext uri="{FF2B5EF4-FFF2-40B4-BE49-F238E27FC236}">
                  <a16:creationId xmlns:a16="http://schemas.microsoft.com/office/drawing/2014/main" id="{77A91835-418B-4867-87D7-1376A57F3F7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2" name="Rectangle 21">
              <a:extLst>
                <a:ext uri="{FF2B5EF4-FFF2-40B4-BE49-F238E27FC236}">
                  <a16:creationId xmlns:a16="http://schemas.microsoft.com/office/drawing/2014/main" id="{65B511A1-E0EC-49FE-8068-9DA29CD00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3" name="Picture 22">
              <a:extLst>
                <a:ext uri="{FF2B5EF4-FFF2-40B4-BE49-F238E27FC236}">
                  <a16:creationId xmlns:a16="http://schemas.microsoft.com/office/drawing/2014/main" id="{4A61BC5F-ADA4-4DBA-9C6B-E17E0B82EC5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24" name="Picture 23">
              <a:extLst>
                <a:ext uri="{FF2B5EF4-FFF2-40B4-BE49-F238E27FC236}">
                  <a16:creationId xmlns:a16="http://schemas.microsoft.com/office/drawing/2014/main" id="{1CE6F7D2-ACED-47D2-BEFD-FB26F75374A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5" name="TextBox 4">
            <a:extLst>
              <a:ext uri="{FF2B5EF4-FFF2-40B4-BE49-F238E27FC236}">
                <a16:creationId xmlns:a16="http://schemas.microsoft.com/office/drawing/2014/main" id="{9B02E7F3-BB49-175D-D4EC-0A8B81182E09}"/>
              </a:ext>
            </a:extLst>
          </p:cNvPr>
          <p:cNvSpPr txBox="1"/>
          <p:nvPr/>
        </p:nvSpPr>
        <p:spPr>
          <a:xfrm>
            <a:off x="971551" y="982132"/>
            <a:ext cx="2745042" cy="1325373"/>
          </a:xfrm>
          <a:prstGeom prst="rect">
            <a:avLst/>
          </a:prstGeom>
        </p:spPr>
        <p:txBody>
          <a:bodyPr vert="horz" lIns="91440" tIns="45720" rIns="91440" bIns="45720" rtlCol="0" anchor="b">
            <a:normAutofit/>
          </a:bodyPr>
          <a:lstStyle/>
          <a:p>
            <a:pPr algn="ctr" defTabSz="457200" eaLnBrk="1" hangingPunct="1">
              <a:spcAft>
                <a:spcPts val="600"/>
              </a:spcAft>
            </a:pPr>
            <a:r>
              <a:rPr lang="en-US" sz="2400">
                <a:ln w="3175" cmpd="sng">
                  <a:noFill/>
                </a:ln>
                <a:solidFill>
                  <a:srgbClr val="262626"/>
                </a:solidFill>
                <a:latin typeface="Cavolini" panose="03000502040302020204" pitchFamily="66" charset="0"/>
                <a:ea typeface="+mj-ea"/>
                <a:cs typeface="Cavolini" panose="03000502040302020204" pitchFamily="66" charset="0"/>
              </a:rPr>
              <a:t>Active Learn-Phonics and Reading</a:t>
            </a:r>
          </a:p>
        </p:txBody>
      </p:sp>
      <p:cxnSp>
        <p:nvCxnSpPr>
          <p:cNvPr id="34" name="Straight Connector 25">
            <a:extLst>
              <a:ext uri="{FF2B5EF4-FFF2-40B4-BE49-F238E27FC236}">
                <a16:creationId xmlns:a16="http://schemas.microsoft.com/office/drawing/2014/main" id="{2BE880E9-2B86-4CDB-B5B7-308745CDD1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1550" y="2400639"/>
            <a:ext cx="2745043"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1D6C557A-9F43-0AC2-DC44-EB5C36064529}"/>
              </a:ext>
            </a:extLst>
          </p:cNvPr>
          <p:cNvSpPr txBox="1"/>
          <p:nvPr/>
        </p:nvSpPr>
        <p:spPr>
          <a:xfrm>
            <a:off x="971550" y="2493774"/>
            <a:ext cx="2745043" cy="3382094"/>
          </a:xfrm>
          <a:prstGeom prst="rect">
            <a:avLst/>
          </a:prstGeom>
        </p:spPr>
        <p:txBody>
          <a:bodyPr vert="horz" lIns="91440" tIns="45720" rIns="91440" bIns="45720" rtlCol="0" anchor="t">
            <a:normAutofit fontScale="92500" lnSpcReduction="20000"/>
          </a:bodyPr>
          <a:lstStyle/>
          <a:p>
            <a:pPr marL="0" indent="0" algn="ctr" defTabSz="457200" eaLnBrk="1" hangingPunct="1">
              <a:spcBef>
                <a:spcPct val="20000"/>
              </a:spcBef>
              <a:spcAft>
                <a:spcPts val="600"/>
              </a:spcAft>
              <a:buClr>
                <a:schemeClr val="accent1"/>
              </a:buClr>
              <a:buSzPct val="115000"/>
              <a:buFont typeface="Arial"/>
              <a:buChar char="•"/>
              <a:defRPr/>
            </a:pPr>
            <a:r>
              <a:rPr lang="en-US" sz="1400">
                <a:solidFill>
                  <a:srgbClr val="262626"/>
                </a:solidFill>
                <a:latin typeface="Cavolini" panose="03000502040302020204" pitchFamily="66" charset="0"/>
                <a:ea typeface="+mn-ea"/>
                <a:cs typeface="Cavolini" panose="03000502040302020204" pitchFamily="66" charset="0"/>
              </a:rPr>
              <a:t>Children have daily phonics and reading sessions.</a:t>
            </a:r>
          </a:p>
          <a:p>
            <a:pPr marL="0" indent="0" algn="ctr" defTabSz="457200" eaLnBrk="1" hangingPunct="1">
              <a:spcBef>
                <a:spcPct val="20000"/>
              </a:spcBef>
              <a:spcAft>
                <a:spcPts val="600"/>
              </a:spcAft>
              <a:buClr>
                <a:schemeClr val="accent1"/>
              </a:buClr>
              <a:buSzPct val="115000"/>
              <a:buFont typeface="Arial"/>
              <a:buChar char="•"/>
              <a:defRPr/>
            </a:pPr>
            <a:r>
              <a:rPr lang="en-US" sz="1400">
                <a:solidFill>
                  <a:srgbClr val="262626"/>
                </a:solidFill>
                <a:latin typeface="Cavolini" panose="03000502040302020204" pitchFamily="66" charset="0"/>
                <a:ea typeface="+mn-ea"/>
                <a:cs typeface="Cavolini" panose="03000502040302020204" pitchFamily="66" charset="0"/>
              </a:rPr>
              <a:t>They will bring home weekly information about what sounds they have learnt in phonics. The books they bring home will contain the sounds they have learnt.</a:t>
            </a:r>
          </a:p>
          <a:p>
            <a:pPr marL="0" indent="0" algn="ctr" defTabSz="457200" eaLnBrk="1" hangingPunct="1">
              <a:spcBef>
                <a:spcPct val="20000"/>
              </a:spcBef>
              <a:spcAft>
                <a:spcPts val="600"/>
              </a:spcAft>
              <a:buClr>
                <a:schemeClr val="accent1"/>
              </a:buClr>
              <a:buSzPct val="115000"/>
              <a:buFont typeface="Arial"/>
              <a:buChar char="•"/>
              <a:defRPr/>
            </a:pPr>
            <a:r>
              <a:rPr lang="en-US" sz="1400">
                <a:solidFill>
                  <a:srgbClr val="262626"/>
                </a:solidFill>
                <a:latin typeface="Cavolini" panose="03000502040302020204" pitchFamily="66" charset="0"/>
                <a:ea typeface="+mn-ea"/>
                <a:cs typeface="Cavolini" panose="03000502040302020204" pitchFamily="66" charset="0"/>
              </a:rPr>
              <a:t>You can help by practicing these sounds at home. We will have a workshop for parents and carers at the beginning of the year where you can find out more about how to support your child.</a:t>
            </a:r>
          </a:p>
        </p:txBody>
      </p:sp>
      <p:pic>
        <p:nvPicPr>
          <p:cNvPr id="4" name="Picture 3">
            <a:extLst>
              <a:ext uri="{FF2B5EF4-FFF2-40B4-BE49-F238E27FC236}">
                <a16:creationId xmlns:a16="http://schemas.microsoft.com/office/drawing/2014/main" id="{52F20D31-2DC6-920E-00EF-B90A68BB8BB8}"/>
              </a:ext>
            </a:extLst>
          </p:cNvPr>
          <p:cNvPicPr>
            <a:picLocks noChangeAspect="1"/>
          </p:cNvPicPr>
          <p:nvPr/>
        </p:nvPicPr>
        <p:blipFill>
          <a:blip r:embed="rId5"/>
          <a:stretch>
            <a:fillRect/>
          </a:stretch>
        </p:blipFill>
        <p:spPr>
          <a:xfrm>
            <a:off x="4064001" y="2106072"/>
            <a:ext cx="4102099" cy="2645853"/>
          </a:xfrm>
          <a:prstGeom prst="rect">
            <a:avLst/>
          </a:prstGeom>
          <a:ln w="57150" cmpd="thickThin">
            <a:solidFill>
              <a:srgbClr val="7F7F7F"/>
            </a:solidFill>
            <a:miter lim="800000"/>
          </a:ln>
        </p:spPr>
      </p:pic>
    </p:spTree>
    <p:extLst>
      <p:ext uri="{BB962C8B-B14F-4D97-AF65-F5344CB8AC3E}">
        <p14:creationId xmlns:p14="http://schemas.microsoft.com/office/powerpoint/2010/main" val="660132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E00ED58B-CEC5-4786-807F-E4D0A90B90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700" y="0"/>
            <a:ext cx="9173369" cy="6856214"/>
            <a:chOff x="-16934" y="0"/>
            <a:chExt cx="12231160" cy="6856214"/>
          </a:xfrm>
        </p:grpSpPr>
        <p:pic>
          <p:nvPicPr>
            <p:cNvPr id="44" name="Picture 43">
              <a:extLst>
                <a:ext uri="{FF2B5EF4-FFF2-40B4-BE49-F238E27FC236}">
                  <a16:creationId xmlns:a16="http://schemas.microsoft.com/office/drawing/2014/main" id="{12727E8B-B76E-44AE-BA84-72E67FFFFB3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5" name="Rectangle 44">
              <a:extLst>
                <a:ext uri="{FF2B5EF4-FFF2-40B4-BE49-F238E27FC236}">
                  <a16:creationId xmlns:a16="http://schemas.microsoft.com/office/drawing/2014/main" id="{1B4D4A5E-A361-484B-BA87-71470F0CEB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6" name="Picture 45">
              <a:extLst>
                <a:ext uri="{FF2B5EF4-FFF2-40B4-BE49-F238E27FC236}">
                  <a16:creationId xmlns:a16="http://schemas.microsoft.com/office/drawing/2014/main" id="{65B2E45B-3291-4196-85CD-8C21E267453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47" name="Picture 46">
              <a:extLst>
                <a:ext uri="{FF2B5EF4-FFF2-40B4-BE49-F238E27FC236}">
                  <a16:creationId xmlns:a16="http://schemas.microsoft.com/office/drawing/2014/main" id="{7845E1EB-926E-47C1-8FEA-136188263C3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49" name="Straight Connector 48">
            <a:extLst>
              <a:ext uri="{FF2B5EF4-FFF2-40B4-BE49-F238E27FC236}">
                <a16:creationId xmlns:a16="http://schemas.microsoft.com/office/drawing/2014/main" id="{FE334D75-621B-40C8-8B6E-F7444F8C0FF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51" name="Rectangle 50">
            <a:extLst>
              <a:ext uri="{FF2B5EF4-FFF2-40B4-BE49-F238E27FC236}">
                <a16:creationId xmlns:a16="http://schemas.microsoft.com/office/drawing/2014/main" id="{D652EAB3-B5F2-4AA3-B954-26F38AC67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2">
            <a:extLst>
              <a:ext uri="{FF2B5EF4-FFF2-40B4-BE49-F238E27FC236}">
                <a16:creationId xmlns:a16="http://schemas.microsoft.com/office/drawing/2014/main" id="{BAD2BE7F-3E20-4AC6-9CFC-41A82B7E7D4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786"/>
            <a:ext cx="9172471" cy="6856214"/>
            <a:chOff x="-15736" y="0"/>
            <a:chExt cx="12229962" cy="6856214"/>
          </a:xfrm>
        </p:grpSpPr>
        <p:pic>
          <p:nvPicPr>
            <p:cNvPr id="54" name="Picture 53">
              <a:extLst>
                <a:ext uri="{FF2B5EF4-FFF2-40B4-BE49-F238E27FC236}">
                  <a16:creationId xmlns:a16="http://schemas.microsoft.com/office/drawing/2014/main" id="{E94A0178-54EB-4B40-B93C-A245846BFA6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55" name="Rectangle 54">
              <a:extLst>
                <a:ext uri="{FF2B5EF4-FFF2-40B4-BE49-F238E27FC236}">
                  <a16:creationId xmlns:a16="http://schemas.microsoft.com/office/drawing/2014/main" id="{13A2EFE7-A922-4226-AC11-93A9724544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56" name="Picture 55">
              <a:extLst>
                <a:ext uri="{FF2B5EF4-FFF2-40B4-BE49-F238E27FC236}">
                  <a16:creationId xmlns:a16="http://schemas.microsoft.com/office/drawing/2014/main" id="{8A7A2BEF-6AFB-4298-A452-DF55BF33EED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57" name="Picture 56">
              <a:extLst>
                <a:ext uri="{FF2B5EF4-FFF2-40B4-BE49-F238E27FC236}">
                  <a16:creationId xmlns:a16="http://schemas.microsoft.com/office/drawing/2014/main" id="{AFDE7160-F7DE-40BE-8AF0-1A6CE69E61E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774D4E5C-C418-E66E-65BC-FE311BF71062}"/>
              </a:ext>
            </a:extLst>
          </p:cNvPr>
          <p:cNvSpPr>
            <a:spLocks noGrp="1"/>
          </p:cNvSpPr>
          <p:nvPr>
            <p:ph type="title"/>
          </p:nvPr>
        </p:nvSpPr>
        <p:spPr>
          <a:xfrm>
            <a:off x="826964" y="4404852"/>
            <a:ext cx="7492258" cy="1054745"/>
          </a:xfrm>
        </p:spPr>
        <p:txBody>
          <a:bodyPr vert="horz" lIns="91440" tIns="45720" rIns="91440" bIns="45720" rtlCol="0" anchor="b">
            <a:normAutofit/>
          </a:bodyPr>
          <a:lstStyle/>
          <a:p>
            <a:r>
              <a:rPr lang="en-US" sz="5400" kern="1200" cap="none">
                <a:ln w="3175" cmpd="sng">
                  <a:noFill/>
                </a:ln>
                <a:solidFill>
                  <a:schemeClr val="tx1">
                    <a:lumMod val="85000"/>
                    <a:lumOff val="15000"/>
                  </a:schemeClr>
                </a:solidFill>
                <a:effectLst/>
                <a:latin typeface="+mj-lt"/>
                <a:ea typeface="+mj-ea"/>
                <a:cs typeface="+mj-cs"/>
              </a:rPr>
              <a:t>Maths-Number Sense</a:t>
            </a:r>
          </a:p>
        </p:txBody>
      </p:sp>
      <p:sp>
        <p:nvSpPr>
          <p:cNvPr id="59" name="Rectangle 58">
            <a:extLst>
              <a:ext uri="{FF2B5EF4-FFF2-40B4-BE49-F238E27FC236}">
                <a16:creationId xmlns:a16="http://schemas.microsoft.com/office/drawing/2014/main" id="{C300DC63-2D52-4801-A37C-086809168F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8314" y="1092200"/>
            <a:ext cx="6722076" cy="3128346"/>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1" name="Straight Connector 60">
            <a:extLst>
              <a:ext uri="{FF2B5EF4-FFF2-40B4-BE49-F238E27FC236}">
                <a16:creationId xmlns:a16="http://schemas.microsoft.com/office/drawing/2014/main" id="{29310625-7B00-47AC-8816-DB1D867D4CF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23060" y="5518838"/>
            <a:ext cx="5897880"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Online Image Placeholder 3">
            <a:extLst>
              <a:ext uri="{FF2B5EF4-FFF2-40B4-BE49-F238E27FC236}">
                <a16:creationId xmlns:a16="http://schemas.microsoft.com/office/drawing/2014/main" id="{ABFED25E-1A1E-208A-CFE7-9D7D0440D358}"/>
              </a:ext>
            </a:extLst>
          </p:cNvPr>
          <p:cNvSpPr txBox="1">
            <a:spLocks/>
          </p:cNvSpPr>
          <p:nvPr/>
        </p:nvSpPr>
        <p:spPr>
          <a:xfrm>
            <a:off x="4800600" y="1752600"/>
            <a:ext cx="4038600" cy="4525963"/>
          </a:xfrm>
          <a:prstGeom prst="rect">
            <a:avLst/>
          </a:prstGeom>
        </p:spPr>
        <p:txBody>
          <a:bodyPr/>
          <a:lstStyle/>
          <a:p>
            <a:endParaRPr lang="en-GB"/>
          </a:p>
        </p:txBody>
      </p:sp>
      <p:pic>
        <p:nvPicPr>
          <p:cNvPr id="4" name="Picture 3">
            <a:extLst>
              <a:ext uri="{FF2B5EF4-FFF2-40B4-BE49-F238E27FC236}">
                <a16:creationId xmlns:a16="http://schemas.microsoft.com/office/drawing/2014/main" id="{7AEB07CF-E495-10E2-245A-321D65BF3DB1}"/>
              </a:ext>
            </a:extLst>
          </p:cNvPr>
          <p:cNvPicPr>
            <a:picLocks noChangeAspect="1"/>
          </p:cNvPicPr>
          <p:nvPr/>
        </p:nvPicPr>
        <p:blipFill>
          <a:blip r:embed="rId7"/>
          <a:stretch>
            <a:fillRect/>
          </a:stretch>
        </p:blipFill>
        <p:spPr>
          <a:xfrm>
            <a:off x="1621005" y="1088721"/>
            <a:ext cx="2016078" cy="3060417"/>
          </a:xfrm>
          <a:prstGeom prst="rect">
            <a:avLst/>
          </a:prstGeom>
        </p:spPr>
      </p:pic>
      <p:pic>
        <p:nvPicPr>
          <p:cNvPr id="7" name="Picture 6">
            <a:extLst>
              <a:ext uri="{FF2B5EF4-FFF2-40B4-BE49-F238E27FC236}">
                <a16:creationId xmlns:a16="http://schemas.microsoft.com/office/drawing/2014/main" id="{3A9533E3-5D7D-2310-8054-3F91322D49B5}"/>
              </a:ext>
            </a:extLst>
          </p:cNvPr>
          <p:cNvPicPr>
            <a:picLocks noChangeAspect="1"/>
          </p:cNvPicPr>
          <p:nvPr/>
        </p:nvPicPr>
        <p:blipFill>
          <a:blip r:embed="rId8"/>
          <a:stretch>
            <a:fillRect/>
          </a:stretch>
        </p:blipFill>
        <p:spPr>
          <a:xfrm>
            <a:off x="5027742" y="1103545"/>
            <a:ext cx="2658353" cy="3045593"/>
          </a:xfrm>
          <a:prstGeom prst="rect">
            <a:avLst/>
          </a:prstGeom>
        </p:spPr>
      </p:pic>
    </p:spTree>
    <p:extLst>
      <p:ext uri="{BB962C8B-B14F-4D97-AF65-F5344CB8AC3E}">
        <p14:creationId xmlns:p14="http://schemas.microsoft.com/office/powerpoint/2010/main" val="374151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F24E89-FBB1-FD18-8D71-A18F3C8113B6}"/>
              </a:ext>
            </a:extLst>
          </p:cNvPr>
          <p:cNvPicPr>
            <a:picLocks noChangeAspect="1"/>
          </p:cNvPicPr>
          <p:nvPr/>
        </p:nvPicPr>
        <p:blipFill>
          <a:blip r:embed="rId2"/>
          <a:stretch>
            <a:fillRect/>
          </a:stretch>
        </p:blipFill>
        <p:spPr>
          <a:xfrm>
            <a:off x="682700" y="674883"/>
            <a:ext cx="2376419" cy="1951585"/>
          </a:xfrm>
          <a:prstGeom prst="rect">
            <a:avLst/>
          </a:prstGeom>
        </p:spPr>
      </p:pic>
      <p:pic>
        <p:nvPicPr>
          <p:cNvPr id="2050" name="Picture 2" descr="DRAWING CLUB 4.7.24 8-9.30PM">
            <a:extLst>
              <a:ext uri="{FF2B5EF4-FFF2-40B4-BE49-F238E27FC236}">
                <a16:creationId xmlns:a16="http://schemas.microsoft.com/office/drawing/2014/main" id="{0EA83ABD-01A4-4D55-AE5A-260FC6072C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9135" y="567546"/>
            <a:ext cx="2166257" cy="21662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ittle Red Riding Hood: Favorite Fairy Tales : Publishing, Kidsbooks:  Amazon.co.uk: Books">
            <a:extLst>
              <a:ext uri="{FF2B5EF4-FFF2-40B4-BE49-F238E27FC236}">
                <a16:creationId xmlns:a16="http://schemas.microsoft.com/office/drawing/2014/main" id="{10A1A600-EFAC-C46D-8DA6-985BB9658A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7828" y="3011900"/>
            <a:ext cx="2368870" cy="317121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he Colour Monster">
            <a:extLst>
              <a:ext uri="{FF2B5EF4-FFF2-40B4-BE49-F238E27FC236}">
                <a16:creationId xmlns:a16="http://schemas.microsoft.com/office/drawing/2014/main" id="{1F3CAEF3-EAB2-A056-F9F6-966D6A1963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2716" y="2084890"/>
            <a:ext cx="2252484" cy="214664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Little Rabbit Foo Foo">
            <a:extLst>
              <a:ext uri="{FF2B5EF4-FFF2-40B4-BE49-F238E27FC236}">
                <a16:creationId xmlns:a16="http://schemas.microsoft.com/office/drawing/2014/main" id="{1BA9266D-68AA-3883-DD88-4DF80BEFE8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90633" y="567546"/>
            <a:ext cx="2011396" cy="243191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Disney Princess: Cinderella (Animated Stories) by Books, Igloo Book The  Cheap">
            <a:extLst>
              <a:ext uri="{FF2B5EF4-FFF2-40B4-BE49-F238E27FC236}">
                <a16:creationId xmlns:a16="http://schemas.microsoft.com/office/drawing/2014/main" id="{68364B26-66B6-18FD-65F7-66D32399C0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81470" y="3722353"/>
            <a:ext cx="1629722" cy="223249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FC8D88D-B94B-A49C-587D-942040147953}"/>
              </a:ext>
            </a:extLst>
          </p:cNvPr>
          <p:cNvSpPr txBox="1"/>
          <p:nvPr/>
        </p:nvSpPr>
        <p:spPr>
          <a:xfrm rot="16200000">
            <a:off x="2593810" y="5166761"/>
            <a:ext cx="1828800" cy="369332"/>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kern="1200">
                <a:solidFill>
                  <a:schemeClr val="tx1"/>
                </a:solidFill>
                <a:latin typeface="Arial" panose="020B0604020202020204" pitchFamily="34" charset="0"/>
                <a:ea typeface="ＭＳ Ｐゴシック" panose="020B0600070205080204" pitchFamily="34" charset="-128"/>
                <a:cs typeface="+mn-cs"/>
              </a:rPr>
              <a:t>Vocabulary</a:t>
            </a:r>
          </a:p>
        </p:txBody>
      </p:sp>
    </p:spTree>
    <p:extLst>
      <p:ext uri="{BB962C8B-B14F-4D97-AF65-F5344CB8AC3E}">
        <p14:creationId xmlns:p14="http://schemas.microsoft.com/office/powerpoint/2010/main" val="4121613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03F3D46-B240-4C45-8D78-B59F7FA292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EB0A706F-3BF2-4841-B449-CF02F3EBFFA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72471" cy="6856214"/>
            <a:chOff x="-15736" y="0"/>
            <a:chExt cx="12229962" cy="6856214"/>
          </a:xfrm>
        </p:grpSpPr>
        <p:pic>
          <p:nvPicPr>
            <p:cNvPr id="16" name="Picture 15">
              <a:extLst>
                <a:ext uri="{FF2B5EF4-FFF2-40B4-BE49-F238E27FC236}">
                  <a16:creationId xmlns:a16="http://schemas.microsoft.com/office/drawing/2014/main" id="{0F0CB589-37E7-4A0F-B368-A899293C787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7" name="Rectangle 16">
              <a:extLst>
                <a:ext uri="{FF2B5EF4-FFF2-40B4-BE49-F238E27FC236}">
                  <a16:creationId xmlns:a16="http://schemas.microsoft.com/office/drawing/2014/main" id="{676594C7-5C81-49CF-BB5B-6D7BD820D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8" name="Picture 17">
              <a:extLst>
                <a:ext uri="{FF2B5EF4-FFF2-40B4-BE49-F238E27FC236}">
                  <a16:creationId xmlns:a16="http://schemas.microsoft.com/office/drawing/2014/main" id="{CCA08F64-70EE-4215-9D87-FE6CFE762E7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9" name="Picture 18">
              <a:extLst>
                <a:ext uri="{FF2B5EF4-FFF2-40B4-BE49-F238E27FC236}">
                  <a16:creationId xmlns:a16="http://schemas.microsoft.com/office/drawing/2014/main" id="{8F8CBEF8-F9B8-4B1B-8666-581D44C9291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BFF0DD42-82DD-4A28-B671-E3C6EA726178}"/>
              </a:ext>
            </a:extLst>
          </p:cNvPr>
          <p:cNvSpPr>
            <a:spLocks noGrp="1"/>
          </p:cNvSpPr>
          <p:nvPr>
            <p:ph type="ctrTitle"/>
          </p:nvPr>
        </p:nvSpPr>
        <p:spPr>
          <a:xfrm>
            <a:off x="781091" y="3642225"/>
            <a:ext cx="3468207" cy="2345264"/>
          </a:xfrm>
        </p:spPr>
        <p:txBody>
          <a:bodyPr vert="horz" lIns="91440" tIns="45720" rIns="91440" bIns="45720" rtlCol="0">
            <a:normAutofit fontScale="90000"/>
          </a:bodyPr>
          <a:lstStyle/>
          <a:p>
            <a:pPr>
              <a:lnSpc>
                <a:spcPct val="90000"/>
              </a:lnSpc>
              <a:defRPr/>
            </a:pPr>
            <a:r>
              <a:rPr lang="en-US" sz="2100" kern="1200">
                <a:latin typeface="Cavolini" panose="03000502040302020204" pitchFamily="66" charset="0"/>
                <a:cs typeface="Cavolini" panose="03000502040302020204" pitchFamily="66" charset="0"/>
              </a:rPr>
              <a:t>The children use the indoor and outdoor environment to develop skills, build on their learning and try new ideas out. It is changing all the time to meet the children's needs</a:t>
            </a:r>
            <a:r>
              <a:rPr lang="en-US" sz="2100" kern="1200">
                <a:latin typeface="Calibri" panose="020F0502020204030204" pitchFamily="34" charset="0"/>
                <a:cs typeface="Calibri" panose="020F0502020204030204" pitchFamily="34" charset="0"/>
              </a:rPr>
              <a:t>.</a:t>
            </a:r>
          </a:p>
        </p:txBody>
      </p:sp>
      <p:cxnSp>
        <p:nvCxnSpPr>
          <p:cNvPr id="21" name="Straight Connector 20">
            <a:extLst>
              <a:ext uri="{FF2B5EF4-FFF2-40B4-BE49-F238E27FC236}">
                <a16:creationId xmlns:a16="http://schemas.microsoft.com/office/drawing/2014/main" id="{44715CA4-49A1-435D-92A4-6882CA1598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38230" y="3522131"/>
            <a:ext cx="3017520" cy="0"/>
          </a:xfrm>
          <a:prstGeom prst="line">
            <a:avLst/>
          </a:prstGeom>
        </p:spPr>
        <p:style>
          <a:lnRef idx="2">
            <a:schemeClr val="accent1"/>
          </a:lnRef>
          <a:fillRef idx="0">
            <a:schemeClr val="accent1"/>
          </a:fillRef>
          <a:effectRef idx="1">
            <a:schemeClr val="accent1"/>
          </a:effectRef>
          <a:fontRef idx="minor">
            <a:schemeClr val="tx1"/>
          </a:fontRef>
        </p:style>
      </p:cxnSp>
      <p:sp>
        <p:nvSpPr>
          <p:cNvPr id="23" name="Rectangle 22">
            <a:extLst>
              <a:ext uri="{FF2B5EF4-FFF2-40B4-BE49-F238E27FC236}">
                <a16:creationId xmlns:a16="http://schemas.microsoft.com/office/drawing/2014/main" id="{A65E1EFD-4EC1-47C9-A20B-70F7D2157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2578" y="1092199"/>
            <a:ext cx="3747148" cy="4644572"/>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CF318CA-3264-49FD-77BA-F7257050E431}"/>
              </a:ext>
            </a:extLst>
          </p:cNvPr>
          <p:cNvSpPr txBox="1"/>
          <p:nvPr/>
        </p:nvSpPr>
        <p:spPr>
          <a:xfrm>
            <a:off x="599693" y="728546"/>
            <a:ext cx="4039927" cy="2554545"/>
          </a:xfrm>
          <a:prstGeom prst="rect">
            <a:avLst/>
          </a:prstGeom>
          <a:noFill/>
        </p:spPr>
        <p:txBody>
          <a:bodyPr wrap="square" rtlCol="0">
            <a:spAutoFit/>
          </a:bodyPr>
          <a:lstStyle/>
          <a:p>
            <a:r>
              <a:rPr lang="en-GB" sz="4000">
                <a:latin typeface="Cavolini" panose="03000502040302020204" pitchFamily="66" charset="0"/>
                <a:cs typeface="Cavolini" panose="03000502040302020204" pitchFamily="66" charset="0"/>
              </a:rPr>
              <a:t>Continuous Provision and Enhanced Learning</a:t>
            </a:r>
          </a:p>
        </p:txBody>
      </p:sp>
      <p:pic>
        <p:nvPicPr>
          <p:cNvPr id="5" name="Picture 4">
            <a:extLst>
              <a:ext uri="{FF2B5EF4-FFF2-40B4-BE49-F238E27FC236}">
                <a16:creationId xmlns:a16="http://schemas.microsoft.com/office/drawing/2014/main" id="{3392B10E-4DE3-6FA2-7F26-797AC7B1976F}"/>
              </a:ext>
            </a:extLst>
          </p:cNvPr>
          <p:cNvPicPr>
            <a:picLocks noChangeAspect="1"/>
          </p:cNvPicPr>
          <p:nvPr/>
        </p:nvPicPr>
        <p:blipFill>
          <a:blip r:embed="rId5"/>
          <a:stretch>
            <a:fillRect/>
          </a:stretch>
        </p:blipFill>
        <p:spPr>
          <a:xfrm>
            <a:off x="4529113" y="3301525"/>
            <a:ext cx="3747148" cy="2499876"/>
          </a:xfrm>
          <a:prstGeom prst="rect">
            <a:avLst/>
          </a:prstGeom>
        </p:spPr>
      </p:pic>
      <p:pic>
        <p:nvPicPr>
          <p:cNvPr id="6" name="Picture 5">
            <a:extLst>
              <a:ext uri="{FF2B5EF4-FFF2-40B4-BE49-F238E27FC236}">
                <a16:creationId xmlns:a16="http://schemas.microsoft.com/office/drawing/2014/main" id="{B91D018E-60D2-8FE6-0CD3-5308FF035E6E}"/>
              </a:ext>
            </a:extLst>
          </p:cNvPr>
          <p:cNvPicPr>
            <a:picLocks noChangeAspect="1"/>
          </p:cNvPicPr>
          <p:nvPr/>
        </p:nvPicPr>
        <p:blipFill>
          <a:blip r:embed="rId6"/>
          <a:stretch>
            <a:fillRect/>
          </a:stretch>
        </p:blipFill>
        <p:spPr>
          <a:xfrm>
            <a:off x="4529113" y="764361"/>
            <a:ext cx="3780613" cy="245296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AE2A26-8E32-57FF-FB18-ECAC4AA869B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C2997EE-0889-44C3-AC0D-18F26AC9A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kids wearing masks&#10;&#10;AI-generated content may be incorrect.">
            <a:extLst>
              <a:ext uri="{FF2B5EF4-FFF2-40B4-BE49-F238E27FC236}">
                <a16:creationId xmlns:a16="http://schemas.microsoft.com/office/drawing/2014/main" id="{3D67853D-E71D-6F6C-2372-1D3BEB6DE788}"/>
              </a:ext>
            </a:extLst>
          </p:cNvPr>
          <p:cNvPicPr>
            <a:picLocks noChangeAspect="1"/>
          </p:cNvPicPr>
          <p:nvPr/>
        </p:nvPicPr>
        <p:blipFill>
          <a:blip r:embed="rId2"/>
          <a:srcRect l="13555" r="9595" b="2"/>
          <a:stretch>
            <a:fillRect/>
          </a:stretch>
        </p:blipFill>
        <p:spPr>
          <a:xfrm>
            <a:off x="4216674" y="10"/>
            <a:ext cx="4927327" cy="3750724"/>
          </a:xfrm>
          <a:custGeom>
            <a:avLst/>
            <a:gdLst/>
            <a:ahLst/>
            <a:cxnLst/>
            <a:rect l="l" t="t" r="r" b="b"/>
            <a:pathLst>
              <a:path w="6569769" h="3750734">
                <a:moveTo>
                  <a:pt x="1738471" y="0"/>
                </a:moveTo>
                <a:lnTo>
                  <a:pt x="6569769" y="0"/>
                </a:lnTo>
                <a:lnTo>
                  <a:pt x="6569769" y="3750734"/>
                </a:lnTo>
                <a:lnTo>
                  <a:pt x="0" y="3750734"/>
                </a:lnTo>
                <a:close/>
              </a:path>
            </a:pathLst>
          </a:custGeom>
        </p:spPr>
      </p:pic>
      <p:pic>
        <p:nvPicPr>
          <p:cNvPr id="2" name="Picture 1" descr="Two children painting on paper&#10;&#10;AI-generated content may be incorrect.">
            <a:extLst>
              <a:ext uri="{FF2B5EF4-FFF2-40B4-BE49-F238E27FC236}">
                <a16:creationId xmlns:a16="http://schemas.microsoft.com/office/drawing/2014/main" id="{26A13502-30E5-CBD5-01D6-266AA06E7C56}"/>
              </a:ext>
            </a:extLst>
          </p:cNvPr>
          <p:cNvPicPr>
            <a:picLocks noChangeAspect="1"/>
          </p:cNvPicPr>
          <p:nvPr/>
        </p:nvPicPr>
        <p:blipFill>
          <a:blip r:embed="rId3"/>
          <a:srcRect t="19489" r="2" b="1724"/>
          <a:stretch>
            <a:fillRect/>
          </a:stretch>
        </p:blipFill>
        <p:spPr>
          <a:xfrm>
            <a:off x="3136508" y="3887894"/>
            <a:ext cx="6007493" cy="2970106"/>
          </a:xfrm>
          <a:custGeom>
            <a:avLst/>
            <a:gdLst/>
            <a:ahLst/>
            <a:cxnLst/>
            <a:rect l="l" t="t" r="r" b="b"/>
            <a:pathLst>
              <a:path w="8009991" h="2970106">
                <a:moveTo>
                  <a:pt x="1376648" y="0"/>
                </a:moveTo>
                <a:lnTo>
                  <a:pt x="8009991" y="0"/>
                </a:lnTo>
                <a:lnTo>
                  <a:pt x="8009991" y="2970106"/>
                </a:lnTo>
                <a:lnTo>
                  <a:pt x="0" y="2970106"/>
                </a:lnTo>
                <a:close/>
              </a:path>
            </a:pathLst>
          </a:custGeom>
        </p:spPr>
      </p:pic>
      <p:pic>
        <p:nvPicPr>
          <p:cNvPr id="3" name="Picture 2" descr="A group of children playing with a table&#10;&#10;AI-generated content may be incorrect.">
            <a:extLst>
              <a:ext uri="{FF2B5EF4-FFF2-40B4-BE49-F238E27FC236}">
                <a16:creationId xmlns:a16="http://schemas.microsoft.com/office/drawing/2014/main" id="{9A816650-8AFF-B28D-598C-37F2D69DD055}"/>
              </a:ext>
            </a:extLst>
          </p:cNvPr>
          <p:cNvPicPr>
            <a:picLocks noChangeAspect="1"/>
          </p:cNvPicPr>
          <p:nvPr/>
        </p:nvPicPr>
        <p:blipFill>
          <a:blip r:embed="rId4"/>
          <a:srcRect l="13480" r="32363" b="-1"/>
          <a:stretch>
            <a:fillRect/>
          </a:stretch>
        </p:blipFill>
        <p:spPr>
          <a:xfrm>
            <a:off x="20" y="10"/>
            <a:ext cx="5627313" cy="6857990"/>
          </a:xfrm>
          <a:custGeom>
            <a:avLst/>
            <a:gdLst/>
            <a:ahLst/>
            <a:cxnLst/>
            <a:rect l="l" t="t" r="r" b="b"/>
            <a:pathLst>
              <a:path w="7503111" h="6858000">
                <a:moveTo>
                  <a:pt x="0" y="0"/>
                </a:moveTo>
                <a:lnTo>
                  <a:pt x="677334" y="0"/>
                </a:lnTo>
                <a:lnTo>
                  <a:pt x="1168036" y="0"/>
                </a:lnTo>
                <a:lnTo>
                  <a:pt x="1205499" y="0"/>
                </a:lnTo>
                <a:lnTo>
                  <a:pt x="1647632" y="0"/>
                </a:lnTo>
                <a:lnTo>
                  <a:pt x="7215401" y="0"/>
                </a:lnTo>
                <a:lnTo>
                  <a:pt x="4041567" y="6852993"/>
                </a:lnTo>
                <a:lnTo>
                  <a:pt x="7503111" y="6852993"/>
                </a:lnTo>
                <a:lnTo>
                  <a:pt x="7503111" y="6852994"/>
                </a:lnTo>
                <a:lnTo>
                  <a:pt x="1647632" y="6852994"/>
                </a:lnTo>
                <a:lnTo>
                  <a:pt x="1647632" y="6858000"/>
                </a:lnTo>
                <a:lnTo>
                  <a:pt x="0" y="6858000"/>
                </a:lnTo>
                <a:close/>
              </a:path>
            </a:pathLst>
          </a:custGeom>
        </p:spPr>
      </p:pic>
    </p:spTree>
    <p:extLst>
      <p:ext uri="{BB962C8B-B14F-4D97-AF65-F5344CB8AC3E}">
        <p14:creationId xmlns:p14="http://schemas.microsoft.com/office/powerpoint/2010/main" val="1981332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584101-F4A5-5DAB-54F9-5E8B26117B16}"/>
              </a:ext>
            </a:extLst>
          </p:cNvPr>
          <p:cNvSpPr txBox="1"/>
          <p:nvPr/>
        </p:nvSpPr>
        <p:spPr>
          <a:xfrm>
            <a:off x="4277710" y="798786"/>
            <a:ext cx="4109545" cy="2308324"/>
          </a:xfrm>
          <a:prstGeom prst="rect">
            <a:avLst/>
          </a:prstGeom>
          <a:noFill/>
        </p:spPr>
        <p:txBody>
          <a:bodyPr wrap="square" rtlCol="0">
            <a:spAutoFit/>
          </a:bodyPr>
          <a:lstStyle/>
          <a:p>
            <a:pPr algn="ctr"/>
            <a:r>
              <a:rPr lang="en-GB" sz="4800">
                <a:latin typeface="Cavolini" panose="03000502040302020204" pitchFamily="66" charset="0"/>
                <a:cs typeface="Cavolini" panose="03000502040302020204" pitchFamily="66" charset="0"/>
              </a:rPr>
              <a:t>Outdoor physical play</a:t>
            </a:r>
          </a:p>
        </p:txBody>
      </p:sp>
      <p:pic>
        <p:nvPicPr>
          <p:cNvPr id="6" name="Picture 5">
            <a:extLst>
              <a:ext uri="{FF2B5EF4-FFF2-40B4-BE49-F238E27FC236}">
                <a16:creationId xmlns:a16="http://schemas.microsoft.com/office/drawing/2014/main" id="{49579E5C-9C45-CF45-93B9-1CF321AFF63E}"/>
              </a:ext>
            </a:extLst>
          </p:cNvPr>
          <p:cNvPicPr>
            <a:picLocks noChangeAspect="1"/>
          </p:cNvPicPr>
          <p:nvPr/>
        </p:nvPicPr>
        <p:blipFill>
          <a:blip r:embed="rId2"/>
          <a:stretch>
            <a:fillRect/>
          </a:stretch>
        </p:blipFill>
        <p:spPr>
          <a:xfrm>
            <a:off x="1465111" y="3830053"/>
            <a:ext cx="6487430" cy="2229161"/>
          </a:xfrm>
          <a:prstGeom prst="rect">
            <a:avLst/>
          </a:prstGeom>
        </p:spPr>
      </p:pic>
      <p:pic>
        <p:nvPicPr>
          <p:cNvPr id="9" name="Picture 8">
            <a:extLst>
              <a:ext uri="{FF2B5EF4-FFF2-40B4-BE49-F238E27FC236}">
                <a16:creationId xmlns:a16="http://schemas.microsoft.com/office/drawing/2014/main" id="{FAC18397-E7AD-EB95-EC36-74815F94F04E}"/>
              </a:ext>
            </a:extLst>
          </p:cNvPr>
          <p:cNvPicPr>
            <a:picLocks noChangeAspect="1"/>
          </p:cNvPicPr>
          <p:nvPr/>
        </p:nvPicPr>
        <p:blipFill>
          <a:blip r:embed="rId3"/>
          <a:stretch>
            <a:fillRect/>
          </a:stretch>
        </p:blipFill>
        <p:spPr>
          <a:xfrm>
            <a:off x="1106908" y="798786"/>
            <a:ext cx="2553056" cy="2829320"/>
          </a:xfrm>
          <a:prstGeom prst="rect">
            <a:avLst/>
          </a:prstGeom>
        </p:spPr>
      </p:pic>
    </p:spTree>
    <p:extLst>
      <p:ext uri="{BB962C8B-B14F-4D97-AF65-F5344CB8AC3E}">
        <p14:creationId xmlns:p14="http://schemas.microsoft.com/office/powerpoint/2010/main" val="3825756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pSp>
        <p:nvGrpSpPr>
          <p:cNvPr id="74" name="Group 73">
            <a:extLst>
              <a:ext uri="{FF2B5EF4-FFF2-40B4-BE49-F238E27FC236}">
                <a16:creationId xmlns:a16="http://schemas.microsoft.com/office/drawing/2014/main" id="{C617B5E7-82EF-4F98-88F9-C0D5A5E823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75" name="Picture 74">
              <a:extLst>
                <a:ext uri="{FF2B5EF4-FFF2-40B4-BE49-F238E27FC236}">
                  <a16:creationId xmlns:a16="http://schemas.microsoft.com/office/drawing/2014/main" id="{EDA38C96-883D-497B-8F5D-D7E435243DA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76" name="Rectangle 75">
              <a:extLst>
                <a:ext uri="{FF2B5EF4-FFF2-40B4-BE49-F238E27FC236}">
                  <a16:creationId xmlns:a16="http://schemas.microsoft.com/office/drawing/2014/main" id="{DB488A02-ECF8-47A5-806C-8CDF9935E6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77" name="Picture 76">
              <a:extLst>
                <a:ext uri="{FF2B5EF4-FFF2-40B4-BE49-F238E27FC236}">
                  <a16:creationId xmlns:a16="http://schemas.microsoft.com/office/drawing/2014/main" id="{40566D3B-3450-407D-9C9E-622BF0D9786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78" name="Picture 77">
              <a:extLst>
                <a:ext uri="{FF2B5EF4-FFF2-40B4-BE49-F238E27FC236}">
                  <a16:creationId xmlns:a16="http://schemas.microsoft.com/office/drawing/2014/main" id="{04FE625F-F961-4FE5-95C8-0AE28A5D55C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80" name="Straight Connector 79">
            <a:extLst>
              <a:ext uri="{FF2B5EF4-FFF2-40B4-BE49-F238E27FC236}">
                <a16:creationId xmlns:a16="http://schemas.microsoft.com/office/drawing/2014/main" id="{F54A39E9-7329-429E-AA37-5988745878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82" name="Rectangle 81">
            <a:extLst>
              <a:ext uri="{FF2B5EF4-FFF2-40B4-BE49-F238E27FC236}">
                <a16:creationId xmlns:a16="http://schemas.microsoft.com/office/drawing/2014/main" id="{428C1455-18F2-4B6A-B07E-2B31728BC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4" name="Group 83">
            <a:extLst>
              <a:ext uri="{FF2B5EF4-FFF2-40B4-BE49-F238E27FC236}">
                <a16:creationId xmlns:a16="http://schemas.microsoft.com/office/drawing/2014/main" id="{74C7D59C-11EB-4B8B-B5DD-A73CB69586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85" name="Picture 84">
              <a:extLst>
                <a:ext uri="{FF2B5EF4-FFF2-40B4-BE49-F238E27FC236}">
                  <a16:creationId xmlns:a16="http://schemas.microsoft.com/office/drawing/2014/main" id="{246E6BC9-FAE3-4F4B-B4B0-78753079BDD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6" name="Rectangle 85">
              <a:extLst>
                <a:ext uri="{FF2B5EF4-FFF2-40B4-BE49-F238E27FC236}">
                  <a16:creationId xmlns:a16="http://schemas.microsoft.com/office/drawing/2014/main" id="{A969418E-DB10-4886-85CE-BB603C895A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87" name="Picture 86">
              <a:extLst>
                <a:ext uri="{FF2B5EF4-FFF2-40B4-BE49-F238E27FC236}">
                  <a16:creationId xmlns:a16="http://schemas.microsoft.com/office/drawing/2014/main" id="{9B775CB6-A84D-4EFF-AA4B-123FD2944E0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88" name="Picture 87">
              <a:extLst>
                <a:ext uri="{FF2B5EF4-FFF2-40B4-BE49-F238E27FC236}">
                  <a16:creationId xmlns:a16="http://schemas.microsoft.com/office/drawing/2014/main" id="{0297512A-9FDF-4EA1-8247-FA7BE647B5C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013CA591-931D-40FA-9059-BCB6FDA505C6}"/>
              </a:ext>
            </a:extLst>
          </p:cNvPr>
          <p:cNvSpPr>
            <a:spLocks noGrp="1"/>
          </p:cNvSpPr>
          <p:nvPr>
            <p:ph type="title"/>
          </p:nvPr>
        </p:nvSpPr>
        <p:spPr>
          <a:xfrm>
            <a:off x="4809148" y="982132"/>
            <a:ext cx="3564470" cy="1303867"/>
          </a:xfrm>
        </p:spPr>
        <p:txBody>
          <a:bodyPr vert="horz" lIns="91440" tIns="45720" rIns="91440" bIns="45720" rtlCol="0" anchor="ctr">
            <a:normAutofit/>
          </a:bodyPr>
          <a:lstStyle/>
          <a:p>
            <a:pPr>
              <a:defRPr/>
            </a:pPr>
            <a:r>
              <a:rPr lang="en-US" sz="4400"/>
              <a:t>P.E.</a:t>
            </a:r>
          </a:p>
        </p:txBody>
      </p:sp>
      <p:sp>
        <p:nvSpPr>
          <p:cNvPr id="90" name="Rectangle 89">
            <a:extLst>
              <a:ext uri="{FF2B5EF4-FFF2-40B4-BE49-F238E27FC236}">
                <a16:creationId xmlns:a16="http://schemas.microsoft.com/office/drawing/2014/main" id="{829FB2B0-46A7-41CD-996A-B837EB0B4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482" y="1092200"/>
            <a:ext cx="3732371" cy="4641088"/>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5593735B-142F-4703-AF97-9E4693978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19860" y="1254050"/>
            <a:ext cx="1516070" cy="15119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4" name="Straight Connector 93">
            <a:extLst>
              <a:ext uri="{FF2B5EF4-FFF2-40B4-BE49-F238E27FC236}">
                <a16:creationId xmlns:a16="http://schemas.microsoft.com/office/drawing/2014/main" id="{6D0B581B-6F81-44B8-8D75-3D6C15057D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45463" y="2400639"/>
            <a:ext cx="3291840" cy="0"/>
          </a:xfrm>
          <a:prstGeom prst="line">
            <a:avLst/>
          </a:prstGeom>
        </p:spPr>
        <p:style>
          <a:lnRef idx="2">
            <a:schemeClr val="accent1"/>
          </a:lnRef>
          <a:fillRef idx="0">
            <a:schemeClr val="accent1"/>
          </a:fillRef>
          <a:effectRef idx="1">
            <a:schemeClr val="accent1"/>
          </a:effectRef>
          <a:fontRef idx="minor">
            <a:schemeClr val="tx1"/>
          </a:fontRef>
        </p:style>
      </p:cxnSp>
      <p:sp>
        <p:nvSpPr>
          <p:cNvPr id="96" name="Rectangle 95">
            <a:extLst>
              <a:ext uri="{FF2B5EF4-FFF2-40B4-BE49-F238E27FC236}">
                <a16:creationId xmlns:a16="http://schemas.microsoft.com/office/drawing/2014/main" id="{F877318F-7135-4A7B-9C3B-68736EED2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5406" y="3922106"/>
            <a:ext cx="1870659" cy="1655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777D332-FFC8-55F1-6DEE-A61E3167FF6D}"/>
              </a:ext>
            </a:extLst>
          </p:cNvPr>
          <p:cNvPicPr>
            <a:picLocks noChangeAspect="1"/>
          </p:cNvPicPr>
          <p:nvPr/>
        </p:nvPicPr>
        <p:blipFill>
          <a:blip r:embed="rId6"/>
          <a:srcRect l="30032" r="4" b="4"/>
          <a:stretch>
            <a:fillRect/>
          </a:stretch>
        </p:blipFill>
        <p:spPr>
          <a:xfrm>
            <a:off x="680948" y="752271"/>
            <a:ext cx="3891051" cy="5320946"/>
          </a:xfrm>
          <a:prstGeom prst="rect">
            <a:avLst/>
          </a:prstGeom>
        </p:spPr>
      </p:pic>
      <p:sp>
        <p:nvSpPr>
          <p:cNvPr id="3" name="Text Placeholder 2">
            <a:extLst>
              <a:ext uri="{FF2B5EF4-FFF2-40B4-BE49-F238E27FC236}">
                <a16:creationId xmlns:a16="http://schemas.microsoft.com/office/drawing/2014/main" id="{B53EA64A-4CB5-4305-816C-18DEA59B4A3F}"/>
              </a:ext>
            </a:extLst>
          </p:cNvPr>
          <p:cNvSpPr>
            <a:spLocks noGrp="1"/>
          </p:cNvSpPr>
          <p:nvPr>
            <p:ph type="body" sz="half" idx="1"/>
          </p:nvPr>
        </p:nvSpPr>
        <p:spPr>
          <a:xfrm>
            <a:off x="4809148" y="2556932"/>
            <a:ext cx="3564470" cy="3318936"/>
          </a:xfrm>
        </p:spPr>
        <p:txBody>
          <a:bodyPr vert="horz" lIns="91440" tIns="45720" rIns="91440" bIns="45720" rtlCol="0" anchor="t">
            <a:normAutofit/>
          </a:bodyPr>
          <a:lstStyle/>
          <a:p>
            <a:pPr marL="0" indent="0">
              <a:defRPr/>
            </a:pPr>
            <a:r>
              <a:rPr lang="en-US"/>
              <a:t>Children take part in P.E. once a week.</a:t>
            </a:r>
          </a:p>
          <a:p>
            <a:pPr marL="0" indent="0">
              <a:defRPr/>
            </a:pPr>
            <a:r>
              <a:rPr lang="en-US"/>
              <a:t>We have a school PE kit which includes a school hoodie and navy joggers, or shorts. Children come in their PE kit on PE and Forest School days.</a:t>
            </a:r>
          </a:p>
          <a:p>
            <a:pPr marL="0" indent="0">
              <a:defRPr/>
            </a:pPr>
            <a:endParaRPr lang="en-US"/>
          </a:p>
          <a:p>
            <a:pPr marL="0" indent="0">
              <a:defRPr/>
            </a:pPr>
            <a:endParaRPr lang="en-US"/>
          </a:p>
          <a:p>
            <a:pPr>
              <a:defRPr/>
            </a:pP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E7A497-6A8C-52AE-AA4B-939703EAFCC5}"/>
              </a:ext>
            </a:extLst>
          </p:cNvPr>
          <p:cNvSpPr txBox="1"/>
          <p:nvPr/>
        </p:nvSpPr>
        <p:spPr>
          <a:xfrm>
            <a:off x="615525" y="1945223"/>
            <a:ext cx="4577254" cy="1754326"/>
          </a:xfrm>
          <a:prstGeom prst="rect">
            <a:avLst/>
          </a:prstGeom>
          <a:noFill/>
        </p:spPr>
        <p:txBody>
          <a:bodyPr wrap="square" lIns="91440" tIns="45720" rIns="91440" bIns="45720" anchor="t">
            <a:spAutoFit/>
          </a:bodyPr>
          <a:lstStyle/>
          <a:p>
            <a:pPr algn="ctr">
              <a:defRPr/>
            </a:pPr>
            <a:r>
              <a:rPr lang="en-US">
                <a:latin typeface="Cavolini"/>
                <a:ea typeface="Calibri"/>
                <a:cs typeface="Cavolini"/>
              </a:rPr>
              <a:t>We have an assembly each day, some are in classes and some are in the hall.</a:t>
            </a:r>
            <a:endParaRPr lang="en-US">
              <a:latin typeface="Cavolini"/>
              <a:cs typeface="Cavolini"/>
            </a:endParaRPr>
          </a:p>
          <a:p>
            <a:pPr marL="0" indent="0" algn="ctr">
              <a:buNone/>
              <a:defRPr/>
            </a:pPr>
            <a:r>
              <a:rPr lang="en-US">
                <a:latin typeface="Cavolini" panose="03000502040302020204" pitchFamily="66" charset="0"/>
                <a:ea typeface="Calibri"/>
                <a:cs typeface="Cavolini" panose="03000502040302020204" pitchFamily="66" charset="0"/>
              </a:rPr>
              <a:t>We have stories, songs, time to reflect and celebrate the children’s achievements</a:t>
            </a:r>
            <a:r>
              <a:rPr lang="en-US">
                <a:latin typeface="Calibri"/>
                <a:ea typeface="Calibri"/>
                <a:cs typeface="Calibri"/>
              </a:rPr>
              <a:t>.</a:t>
            </a:r>
            <a:endParaRPr lang="en-GB"/>
          </a:p>
        </p:txBody>
      </p:sp>
      <p:sp>
        <p:nvSpPr>
          <p:cNvPr id="5" name="TextBox 4">
            <a:extLst>
              <a:ext uri="{FF2B5EF4-FFF2-40B4-BE49-F238E27FC236}">
                <a16:creationId xmlns:a16="http://schemas.microsoft.com/office/drawing/2014/main" id="{3FE9C052-880D-CB6F-79E4-F256872BE960}"/>
              </a:ext>
            </a:extLst>
          </p:cNvPr>
          <p:cNvSpPr txBox="1"/>
          <p:nvPr/>
        </p:nvSpPr>
        <p:spPr>
          <a:xfrm>
            <a:off x="1279636" y="1060809"/>
            <a:ext cx="4577254" cy="707886"/>
          </a:xfrm>
          <a:prstGeom prst="rect">
            <a:avLst/>
          </a:prstGeom>
          <a:noFill/>
        </p:spPr>
        <p:txBody>
          <a:bodyPr wrap="square">
            <a:spAutoFit/>
          </a:bodyPr>
          <a:lstStyle/>
          <a:p>
            <a:r>
              <a:rPr lang="en-US" sz="4000">
                <a:latin typeface="Cavolini" panose="03000502040302020204" pitchFamily="66" charset="0"/>
                <a:ea typeface="Calibri"/>
                <a:cs typeface="Cavolini" panose="03000502040302020204" pitchFamily="66" charset="0"/>
              </a:rPr>
              <a:t>Assembly</a:t>
            </a:r>
            <a:endParaRPr lang="en-GB"/>
          </a:p>
        </p:txBody>
      </p:sp>
      <p:pic>
        <p:nvPicPr>
          <p:cNvPr id="9" name="Picture 8">
            <a:extLst>
              <a:ext uri="{FF2B5EF4-FFF2-40B4-BE49-F238E27FC236}">
                <a16:creationId xmlns:a16="http://schemas.microsoft.com/office/drawing/2014/main" id="{5F16A0A4-3A38-8B83-3F96-03C7576DC283}"/>
              </a:ext>
            </a:extLst>
          </p:cNvPr>
          <p:cNvPicPr>
            <a:picLocks noChangeAspect="1"/>
          </p:cNvPicPr>
          <p:nvPr/>
        </p:nvPicPr>
        <p:blipFill>
          <a:blip r:embed="rId2"/>
          <a:stretch>
            <a:fillRect/>
          </a:stretch>
        </p:blipFill>
        <p:spPr>
          <a:xfrm>
            <a:off x="604296" y="3822611"/>
            <a:ext cx="3555636" cy="2430594"/>
          </a:xfrm>
          <a:prstGeom prst="rect">
            <a:avLst/>
          </a:prstGeom>
        </p:spPr>
      </p:pic>
      <p:pic>
        <p:nvPicPr>
          <p:cNvPr id="11" name="Picture 10">
            <a:extLst>
              <a:ext uri="{FF2B5EF4-FFF2-40B4-BE49-F238E27FC236}">
                <a16:creationId xmlns:a16="http://schemas.microsoft.com/office/drawing/2014/main" id="{B0D80F07-2429-92EA-E614-C68E9BF8C54B}"/>
              </a:ext>
            </a:extLst>
          </p:cNvPr>
          <p:cNvPicPr>
            <a:picLocks noChangeAspect="1"/>
          </p:cNvPicPr>
          <p:nvPr/>
        </p:nvPicPr>
        <p:blipFill>
          <a:blip r:embed="rId3"/>
          <a:stretch>
            <a:fillRect/>
          </a:stretch>
        </p:blipFill>
        <p:spPr>
          <a:xfrm>
            <a:off x="5436939" y="3977689"/>
            <a:ext cx="3102765" cy="2120437"/>
          </a:xfrm>
          <a:prstGeom prst="rect">
            <a:avLst/>
          </a:prstGeom>
        </p:spPr>
      </p:pic>
      <p:pic>
        <p:nvPicPr>
          <p:cNvPr id="13" name="Picture 12">
            <a:extLst>
              <a:ext uri="{FF2B5EF4-FFF2-40B4-BE49-F238E27FC236}">
                <a16:creationId xmlns:a16="http://schemas.microsoft.com/office/drawing/2014/main" id="{F4B7A012-3A0A-B7C3-CFAF-F94742EC5C57}"/>
              </a:ext>
            </a:extLst>
          </p:cNvPr>
          <p:cNvPicPr>
            <a:picLocks noChangeAspect="1"/>
          </p:cNvPicPr>
          <p:nvPr/>
        </p:nvPicPr>
        <p:blipFill>
          <a:blip r:embed="rId4"/>
          <a:stretch>
            <a:fillRect/>
          </a:stretch>
        </p:blipFill>
        <p:spPr>
          <a:xfrm>
            <a:off x="5679355" y="1916956"/>
            <a:ext cx="2617932" cy="1905655"/>
          </a:xfrm>
          <a:prstGeom prst="rect">
            <a:avLst/>
          </a:prstGeom>
        </p:spPr>
      </p:pic>
    </p:spTree>
    <p:extLst>
      <p:ext uri="{BB962C8B-B14F-4D97-AF65-F5344CB8AC3E}">
        <p14:creationId xmlns:p14="http://schemas.microsoft.com/office/powerpoint/2010/main" val="4242268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93797FD-7F0A-483E-966E-7FE88F8D87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7" name="Picture 10">
              <a:extLst>
                <a:ext uri="{FF2B5EF4-FFF2-40B4-BE49-F238E27FC236}">
                  <a16:creationId xmlns:a16="http://schemas.microsoft.com/office/drawing/2014/main" id="{94299858-315B-4242-A342-32FD05E4DEE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Rectangle 11">
              <a:extLst>
                <a:ext uri="{FF2B5EF4-FFF2-40B4-BE49-F238E27FC236}">
                  <a16:creationId xmlns:a16="http://schemas.microsoft.com/office/drawing/2014/main" id="{5783D501-1479-4FE1-A62C-B9C862498C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3" name="Picture 12">
              <a:extLst>
                <a:ext uri="{FF2B5EF4-FFF2-40B4-BE49-F238E27FC236}">
                  <a16:creationId xmlns:a16="http://schemas.microsoft.com/office/drawing/2014/main" id="{C53C2CCF-3504-410A-A978-9BCC7D295A0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4" name="Picture 13">
              <a:extLst>
                <a:ext uri="{FF2B5EF4-FFF2-40B4-BE49-F238E27FC236}">
                  <a16:creationId xmlns:a16="http://schemas.microsoft.com/office/drawing/2014/main" id="{444AA77E-0BD7-413F-9123-2CDF296BAD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16" name="Straight Connector 15">
            <a:extLst>
              <a:ext uri="{FF2B5EF4-FFF2-40B4-BE49-F238E27FC236}">
                <a16:creationId xmlns:a16="http://schemas.microsoft.com/office/drawing/2014/main" id="{DDB3BAEE-5BE4-4B17-A2DA-B334759C47A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D6C81848-FC61-4501-9DBE-3BA77169B2DF}"/>
              </a:ext>
            </a:extLst>
          </p:cNvPr>
          <p:cNvSpPr>
            <a:spLocks noGrp="1"/>
          </p:cNvSpPr>
          <p:nvPr>
            <p:ph type="title"/>
          </p:nvPr>
        </p:nvSpPr>
        <p:spPr>
          <a:xfrm>
            <a:off x="971551" y="982132"/>
            <a:ext cx="7200897" cy="1303867"/>
          </a:xfrm>
        </p:spPr>
        <p:txBody>
          <a:bodyPr vert="horz" lIns="91440" tIns="45720" rIns="91440" bIns="45720" rtlCol="0" anchor="ctr">
            <a:normAutofit/>
          </a:bodyPr>
          <a:lstStyle/>
          <a:p>
            <a:pPr>
              <a:defRPr/>
            </a:pPr>
            <a:r>
              <a:rPr lang="en-US" sz="4400">
                <a:solidFill>
                  <a:srgbClr val="262626"/>
                </a:solidFill>
                <a:latin typeface="Calibri" panose="020F0502020204030204" pitchFamily="34" charset="0"/>
                <a:cs typeface="Calibri" panose="020F0502020204030204" pitchFamily="34" charset="0"/>
              </a:rPr>
              <a:t>Lunch </a:t>
            </a:r>
          </a:p>
        </p:txBody>
      </p:sp>
      <p:graphicFrame>
        <p:nvGraphicFramePr>
          <p:cNvPr id="5" name="Text Placeholder 2">
            <a:extLst>
              <a:ext uri="{FF2B5EF4-FFF2-40B4-BE49-F238E27FC236}">
                <a16:creationId xmlns:a16="http://schemas.microsoft.com/office/drawing/2014/main" id="{608B168E-6CD6-568B-7B66-4BF8DDF576C6}"/>
              </a:ext>
            </a:extLst>
          </p:cNvPr>
          <p:cNvGraphicFramePr/>
          <p:nvPr>
            <p:extLst>
              <p:ext uri="{D42A27DB-BD31-4B8C-83A1-F6EECF244321}">
                <p14:modId xmlns:p14="http://schemas.microsoft.com/office/powerpoint/2010/main" val="900873775"/>
              </p:ext>
            </p:extLst>
          </p:nvPr>
        </p:nvGraphicFramePr>
        <p:xfrm>
          <a:off x="971550" y="2772384"/>
          <a:ext cx="7200897" cy="287488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4169DD87-3EBE-44CA-9654-8AE0466B27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Picture 9">
            <a:extLst>
              <a:ext uri="{FF2B5EF4-FFF2-40B4-BE49-F238E27FC236}">
                <a16:creationId xmlns:a16="http://schemas.microsoft.com/office/drawing/2014/main" id="{229650CE-6EDD-D155-DA75-4ABC6AFE1CC9}"/>
              </a:ext>
            </a:extLst>
          </p:cNvPr>
          <p:cNvPicPr>
            <a:picLocks noChangeAspect="1"/>
          </p:cNvPicPr>
          <p:nvPr/>
        </p:nvPicPr>
        <p:blipFill>
          <a:blip r:embed="rId2"/>
          <a:srcRect b="786"/>
          <a:stretch>
            <a:fillRect/>
          </a:stretch>
        </p:blipFill>
        <p:spPr>
          <a:xfrm>
            <a:off x="4572000" y="199365"/>
            <a:ext cx="4349608" cy="2783429"/>
          </a:xfrm>
          <a:prstGeom prst="rect">
            <a:avLst/>
          </a:prstGeom>
        </p:spPr>
      </p:pic>
      <p:pic>
        <p:nvPicPr>
          <p:cNvPr id="13" name="Picture 12">
            <a:extLst>
              <a:ext uri="{FF2B5EF4-FFF2-40B4-BE49-F238E27FC236}">
                <a16:creationId xmlns:a16="http://schemas.microsoft.com/office/drawing/2014/main" id="{F42B42B9-AF2D-23F5-012F-264EC644E57B}"/>
              </a:ext>
            </a:extLst>
          </p:cNvPr>
          <p:cNvPicPr>
            <a:picLocks noChangeAspect="1"/>
          </p:cNvPicPr>
          <p:nvPr/>
        </p:nvPicPr>
        <p:blipFill>
          <a:blip r:embed="rId3"/>
          <a:srcRect r="-3" b="28266"/>
          <a:stretch>
            <a:fillRect/>
          </a:stretch>
        </p:blipFill>
        <p:spPr>
          <a:xfrm>
            <a:off x="224291" y="3182159"/>
            <a:ext cx="4456566" cy="2908740"/>
          </a:xfrm>
          <a:prstGeom prst="rect">
            <a:avLst/>
          </a:prstGeom>
        </p:spPr>
      </p:pic>
      <p:pic>
        <p:nvPicPr>
          <p:cNvPr id="4" name="Picture 3">
            <a:extLst>
              <a:ext uri="{FF2B5EF4-FFF2-40B4-BE49-F238E27FC236}">
                <a16:creationId xmlns:a16="http://schemas.microsoft.com/office/drawing/2014/main" id="{6E99994C-1E3E-C2F0-8F32-75C8BBA0CE92}"/>
              </a:ext>
            </a:extLst>
          </p:cNvPr>
          <p:cNvPicPr>
            <a:picLocks noChangeAspect="1"/>
          </p:cNvPicPr>
          <p:nvPr/>
        </p:nvPicPr>
        <p:blipFill>
          <a:blip r:embed="rId4"/>
          <a:srcRect b="31148"/>
          <a:stretch>
            <a:fillRect/>
          </a:stretch>
        </p:blipFill>
        <p:spPr>
          <a:xfrm>
            <a:off x="222392" y="194767"/>
            <a:ext cx="4349608" cy="2792626"/>
          </a:xfrm>
          <a:prstGeom prst="rect">
            <a:avLst/>
          </a:prstGeom>
        </p:spPr>
      </p:pic>
      <p:pic>
        <p:nvPicPr>
          <p:cNvPr id="2" name="Picture 1" descr="A group of children sitting at tables in a classroom&#10;&#10;AI-generated content may be incorrect.">
            <a:extLst>
              <a:ext uri="{FF2B5EF4-FFF2-40B4-BE49-F238E27FC236}">
                <a16:creationId xmlns:a16="http://schemas.microsoft.com/office/drawing/2014/main" id="{85927611-8DC2-BD6D-541E-A2F2AC4FAF49}"/>
              </a:ext>
            </a:extLst>
          </p:cNvPr>
          <p:cNvPicPr>
            <a:picLocks noChangeAspect="1"/>
          </p:cNvPicPr>
          <p:nvPr/>
        </p:nvPicPr>
        <p:blipFill>
          <a:blip r:embed="rId5"/>
          <a:stretch>
            <a:fillRect/>
          </a:stretch>
        </p:blipFill>
        <p:spPr>
          <a:xfrm>
            <a:off x="4620304" y="3179988"/>
            <a:ext cx="4250419" cy="2943681"/>
          </a:xfrm>
          <a:prstGeom prst="rect">
            <a:avLst/>
          </a:prstGeom>
        </p:spPr>
      </p:pic>
    </p:spTree>
    <p:extLst>
      <p:ext uri="{BB962C8B-B14F-4D97-AF65-F5344CB8AC3E}">
        <p14:creationId xmlns:p14="http://schemas.microsoft.com/office/powerpoint/2010/main" val="917899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TextBox 9">
            <a:extLst>
              <a:ext uri="{FF2B5EF4-FFF2-40B4-BE49-F238E27FC236}">
                <a16:creationId xmlns:a16="http://schemas.microsoft.com/office/drawing/2014/main" id="{B884F231-77F8-4E27-AEB6-9BD7C79CF9CF}"/>
              </a:ext>
            </a:extLst>
          </p:cNvPr>
          <p:cNvSpPr txBox="1">
            <a:spLocks noChangeArrowheads="1"/>
          </p:cNvSpPr>
          <p:nvPr/>
        </p:nvSpPr>
        <p:spPr bwMode="auto">
          <a:xfrm>
            <a:off x="2598738" y="612933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hlink"/>
              </a:buClr>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endParaRPr lang="en-GB" altLang="en-US" sz="1800"/>
          </a:p>
        </p:txBody>
      </p:sp>
      <p:sp>
        <p:nvSpPr>
          <p:cNvPr id="36868" name="Rectangle 2">
            <a:extLst>
              <a:ext uri="{FF2B5EF4-FFF2-40B4-BE49-F238E27FC236}">
                <a16:creationId xmlns:a16="http://schemas.microsoft.com/office/drawing/2014/main" id="{F3A81DE8-4750-4D85-925E-DB459878ED25}"/>
              </a:ext>
            </a:extLst>
          </p:cNvPr>
          <p:cNvSpPr>
            <a:spLocks noChangeArrowheads="1"/>
          </p:cNvSpPr>
          <p:nvPr/>
        </p:nvSpPr>
        <p:spPr bwMode="auto">
          <a:xfrm>
            <a:off x="7710488" y="2703513"/>
            <a:ext cx="2492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hlink"/>
              </a:buClr>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spcAft>
                <a:spcPts val="600"/>
              </a:spcAft>
              <a:buClrTx/>
              <a:buSzTx/>
              <a:buFontTx/>
              <a:buNone/>
            </a:pPr>
            <a:r>
              <a:rPr lang="en-GB" altLang="en-US" sz="1800"/>
              <a:t> </a:t>
            </a:r>
          </a:p>
        </p:txBody>
      </p:sp>
      <p:sp>
        <p:nvSpPr>
          <p:cNvPr id="36872" name="Rectangle 7">
            <a:extLst>
              <a:ext uri="{FF2B5EF4-FFF2-40B4-BE49-F238E27FC236}">
                <a16:creationId xmlns:a16="http://schemas.microsoft.com/office/drawing/2014/main" id="{39304331-C738-4E6E-A7DC-F81993D0399C}"/>
              </a:ext>
            </a:extLst>
          </p:cNvPr>
          <p:cNvSpPr>
            <a:spLocks noChangeArrowheads="1"/>
          </p:cNvSpPr>
          <p:nvPr/>
        </p:nvSpPr>
        <p:spPr bwMode="auto">
          <a:xfrm>
            <a:off x="4587875" y="612933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hlink"/>
              </a:buClr>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endParaRPr lang="en-GB" altLang="en-US" sz="1800"/>
          </a:p>
        </p:txBody>
      </p:sp>
      <p:sp>
        <p:nvSpPr>
          <p:cNvPr id="36874" name="Rectangle 7">
            <a:extLst>
              <a:ext uri="{FF2B5EF4-FFF2-40B4-BE49-F238E27FC236}">
                <a16:creationId xmlns:a16="http://schemas.microsoft.com/office/drawing/2014/main" id="{4595581D-4017-4946-99B4-C0FBD015C34D}"/>
              </a:ext>
            </a:extLst>
          </p:cNvPr>
          <p:cNvSpPr>
            <a:spLocks noChangeArrowheads="1"/>
          </p:cNvSpPr>
          <p:nvPr/>
        </p:nvSpPr>
        <p:spPr bwMode="auto">
          <a:xfrm>
            <a:off x="3987800" y="5719763"/>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2"/>
              </a:buClr>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hlink"/>
              </a:buClr>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endParaRPr lang="en-GB" altLang="en-US" sz="1800"/>
          </a:p>
        </p:txBody>
      </p:sp>
      <p:pic>
        <p:nvPicPr>
          <p:cNvPr id="15" name="Picture 14">
            <a:extLst>
              <a:ext uri="{FF2B5EF4-FFF2-40B4-BE49-F238E27FC236}">
                <a16:creationId xmlns:a16="http://schemas.microsoft.com/office/drawing/2014/main" id="{5A503727-1FA1-2E89-3EBF-507B5D32E0F8}"/>
              </a:ext>
            </a:extLst>
          </p:cNvPr>
          <p:cNvPicPr>
            <a:picLocks noChangeAspect="1"/>
          </p:cNvPicPr>
          <p:nvPr/>
        </p:nvPicPr>
        <p:blipFill>
          <a:blip r:embed="rId3"/>
          <a:stretch>
            <a:fillRect/>
          </a:stretch>
        </p:blipFill>
        <p:spPr>
          <a:xfrm>
            <a:off x="398670" y="371209"/>
            <a:ext cx="2360611" cy="2885191"/>
          </a:xfrm>
          <a:prstGeom prst="rect">
            <a:avLst/>
          </a:prstGeom>
        </p:spPr>
      </p:pic>
      <p:pic>
        <p:nvPicPr>
          <p:cNvPr id="17" name="Picture 16">
            <a:extLst>
              <a:ext uri="{FF2B5EF4-FFF2-40B4-BE49-F238E27FC236}">
                <a16:creationId xmlns:a16="http://schemas.microsoft.com/office/drawing/2014/main" id="{20CB9D75-A747-C480-08C1-14B9B9D4253E}"/>
              </a:ext>
            </a:extLst>
          </p:cNvPr>
          <p:cNvPicPr>
            <a:picLocks noChangeAspect="1"/>
          </p:cNvPicPr>
          <p:nvPr/>
        </p:nvPicPr>
        <p:blipFill>
          <a:blip r:embed="rId4"/>
          <a:stretch>
            <a:fillRect/>
          </a:stretch>
        </p:blipFill>
        <p:spPr>
          <a:xfrm>
            <a:off x="2759281" y="410488"/>
            <a:ext cx="2291846" cy="2845911"/>
          </a:xfrm>
          <a:prstGeom prst="rect">
            <a:avLst/>
          </a:prstGeom>
        </p:spPr>
      </p:pic>
      <p:sp>
        <p:nvSpPr>
          <p:cNvPr id="19" name="TextBox 18">
            <a:extLst>
              <a:ext uri="{FF2B5EF4-FFF2-40B4-BE49-F238E27FC236}">
                <a16:creationId xmlns:a16="http://schemas.microsoft.com/office/drawing/2014/main" id="{26222A5A-185A-A207-EFDC-3114C11D1C5C}"/>
              </a:ext>
            </a:extLst>
          </p:cNvPr>
          <p:cNvSpPr txBox="1"/>
          <p:nvPr/>
        </p:nvSpPr>
        <p:spPr>
          <a:xfrm>
            <a:off x="711021" y="3448614"/>
            <a:ext cx="1979792" cy="646331"/>
          </a:xfrm>
          <a:prstGeom prst="rect">
            <a:avLst/>
          </a:prstGeom>
          <a:noFill/>
        </p:spPr>
        <p:txBody>
          <a:bodyPr wrap="square" rtlCol="0">
            <a:spAutoFit/>
          </a:bodyPr>
          <a:lstStyle/>
          <a:p>
            <a:r>
              <a:rPr lang="en-GB"/>
              <a:t>Mrs Wallace</a:t>
            </a:r>
          </a:p>
          <a:p>
            <a:r>
              <a:rPr lang="en-GB"/>
              <a:t>Tues- Fri</a:t>
            </a:r>
          </a:p>
        </p:txBody>
      </p:sp>
      <p:sp>
        <p:nvSpPr>
          <p:cNvPr id="21" name="TextBox 20">
            <a:extLst>
              <a:ext uri="{FF2B5EF4-FFF2-40B4-BE49-F238E27FC236}">
                <a16:creationId xmlns:a16="http://schemas.microsoft.com/office/drawing/2014/main" id="{C12D02B9-8424-F767-9504-FFD84B28117F}"/>
              </a:ext>
            </a:extLst>
          </p:cNvPr>
          <p:cNvSpPr txBox="1"/>
          <p:nvPr/>
        </p:nvSpPr>
        <p:spPr>
          <a:xfrm>
            <a:off x="3073399" y="3448614"/>
            <a:ext cx="1393669" cy="646331"/>
          </a:xfrm>
          <a:prstGeom prst="rect">
            <a:avLst/>
          </a:prstGeom>
          <a:noFill/>
        </p:spPr>
        <p:txBody>
          <a:bodyPr wrap="square" rtlCol="0">
            <a:spAutoFit/>
          </a:bodyPr>
          <a:lstStyle/>
          <a:p>
            <a:r>
              <a:rPr lang="en-GB"/>
              <a:t>Mrs Bane   Monday</a:t>
            </a:r>
          </a:p>
        </p:txBody>
      </p:sp>
      <p:pic>
        <p:nvPicPr>
          <p:cNvPr id="23" name="Picture 22">
            <a:extLst>
              <a:ext uri="{FF2B5EF4-FFF2-40B4-BE49-F238E27FC236}">
                <a16:creationId xmlns:a16="http://schemas.microsoft.com/office/drawing/2014/main" id="{8AB7843E-1A49-D624-531B-DA7258E57730}"/>
              </a:ext>
            </a:extLst>
          </p:cNvPr>
          <p:cNvPicPr>
            <a:picLocks noChangeAspect="1"/>
          </p:cNvPicPr>
          <p:nvPr/>
        </p:nvPicPr>
        <p:blipFill>
          <a:blip r:embed="rId5"/>
          <a:stretch>
            <a:fillRect/>
          </a:stretch>
        </p:blipFill>
        <p:spPr>
          <a:xfrm>
            <a:off x="4252585" y="3169464"/>
            <a:ext cx="2202750" cy="2732256"/>
          </a:xfrm>
          <a:prstGeom prst="rect">
            <a:avLst/>
          </a:prstGeom>
        </p:spPr>
      </p:pic>
      <p:pic>
        <p:nvPicPr>
          <p:cNvPr id="25" name="Picture 24">
            <a:extLst>
              <a:ext uri="{FF2B5EF4-FFF2-40B4-BE49-F238E27FC236}">
                <a16:creationId xmlns:a16="http://schemas.microsoft.com/office/drawing/2014/main" id="{423F9C9B-EAA7-19B9-6D8A-45564888F7D0}"/>
              </a:ext>
            </a:extLst>
          </p:cNvPr>
          <p:cNvPicPr>
            <a:picLocks noChangeAspect="1"/>
          </p:cNvPicPr>
          <p:nvPr/>
        </p:nvPicPr>
        <p:blipFill>
          <a:blip r:embed="rId6"/>
          <a:stretch>
            <a:fillRect/>
          </a:stretch>
        </p:blipFill>
        <p:spPr>
          <a:xfrm>
            <a:off x="6514595" y="3149620"/>
            <a:ext cx="2167156" cy="2771944"/>
          </a:xfrm>
          <a:prstGeom prst="rect">
            <a:avLst/>
          </a:prstGeom>
        </p:spPr>
      </p:pic>
      <p:sp>
        <p:nvSpPr>
          <p:cNvPr id="26" name="Rectangle 25">
            <a:extLst>
              <a:ext uri="{FF2B5EF4-FFF2-40B4-BE49-F238E27FC236}">
                <a16:creationId xmlns:a16="http://schemas.microsoft.com/office/drawing/2014/main" id="{44290583-1D48-1ED8-8722-7B5594D48C03}"/>
              </a:ext>
            </a:extLst>
          </p:cNvPr>
          <p:cNvSpPr/>
          <p:nvPr/>
        </p:nvSpPr>
        <p:spPr>
          <a:xfrm flipH="1">
            <a:off x="462249" y="3319383"/>
            <a:ext cx="3660954" cy="923330"/>
          </a:xfrm>
          <a:prstGeom prst="rect">
            <a:avLst/>
          </a:prstGeom>
          <a:noFill/>
        </p:spPr>
        <p:txBody>
          <a:bodyPr wrap="square" lIns="91440" tIns="45720" rIns="91440" bIns="45720" anchor="t">
            <a:spAutoFit/>
          </a:bodyPr>
          <a:lstStyle/>
          <a:p>
            <a:pPr algn="ctr"/>
            <a:endParaRPr lang="en-US" sz="5400" b="0" cap="none" spc="0">
              <a:ln w="0"/>
              <a:solidFill>
                <a:schemeClr val="tx1"/>
              </a:solidFill>
              <a:effectLst>
                <a:outerShdw blurRad="38100" dist="19050" dir="2700000" algn="tl" rotWithShape="0">
                  <a:schemeClr val="dk1">
                    <a:alpha val="40000"/>
                  </a:schemeClr>
                </a:outerShdw>
              </a:effectLst>
            </a:endParaRPr>
          </a:p>
        </p:txBody>
      </p:sp>
      <p:sp>
        <p:nvSpPr>
          <p:cNvPr id="27" name="Rectangle 26">
            <a:extLst>
              <a:ext uri="{FF2B5EF4-FFF2-40B4-BE49-F238E27FC236}">
                <a16:creationId xmlns:a16="http://schemas.microsoft.com/office/drawing/2014/main" id="{BB96B99F-23F7-50D3-A81E-F7B691032A0E}"/>
              </a:ext>
            </a:extLst>
          </p:cNvPr>
          <p:cNvSpPr/>
          <p:nvPr/>
        </p:nvSpPr>
        <p:spPr>
          <a:xfrm>
            <a:off x="486384" y="4149423"/>
            <a:ext cx="3816907" cy="1569660"/>
          </a:xfrm>
          <a:prstGeom prst="rect">
            <a:avLst/>
          </a:prstGeom>
          <a:noFill/>
        </p:spPr>
        <p:txBody>
          <a:bodyPr wrap="square" lIns="91440" tIns="45720" rIns="91440" bIns="45720">
            <a:spAutoFit/>
          </a:bodyPr>
          <a:lstStyle/>
          <a:p>
            <a:pPr algn="ctr"/>
            <a:r>
              <a:rPr lang="en-US" sz="4800" b="0" cap="none" spc="0">
                <a:ln w="0"/>
                <a:solidFill>
                  <a:schemeClr val="tx1"/>
                </a:solidFill>
                <a:effectLst>
                  <a:outerShdw blurRad="38100" dist="19050" dir="2700000" algn="tl" rotWithShape="0">
                    <a:schemeClr val="dk1">
                      <a:alpha val="40000"/>
                    </a:schemeClr>
                  </a:outerShdw>
                </a:effectLst>
                <a:latin typeface="Cavolini" panose="03000502040302020204" pitchFamily="66" charset="0"/>
                <a:cs typeface="Cavolini" panose="03000502040302020204" pitchFamily="66" charset="0"/>
              </a:rPr>
              <a:t>Teaching </a:t>
            </a:r>
          </a:p>
          <a:p>
            <a:pPr algn="ctr"/>
            <a:r>
              <a:rPr lang="en-US" sz="4800">
                <a:ln w="0"/>
                <a:effectLst>
                  <a:outerShdw blurRad="38100" dist="19050" dir="2700000" algn="tl" rotWithShape="0">
                    <a:schemeClr val="dk1">
                      <a:alpha val="40000"/>
                    </a:schemeClr>
                  </a:outerShdw>
                </a:effectLst>
                <a:latin typeface="Cavolini" panose="03000502040302020204" pitchFamily="66" charset="0"/>
                <a:cs typeface="Cavolini" panose="03000502040302020204" pitchFamily="66" charset="0"/>
              </a:rPr>
              <a:t>Assistants</a:t>
            </a:r>
            <a:endParaRPr lang="en-US" sz="4800" b="0" cap="none" spc="0">
              <a:ln w="0"/>
              <a:solidFill>
                <a:schemeClr val="tx1"/>
              </a:solidFill>
              <a:effectLst>
                <a:outerShdw blurRad="38100" dist="19050" dir="2700000" algn="tl" rotWithShape="0">
                  <a:schemeClr val="dk1">
                    <a:alpha val="40000"/>
                  </a:schemeClr>
                </a:outerShdw>
              </a:effectLst>
              <a:latin typeface="Cavolini" panose="03000502040302020204" pitchFamily="66" charset="0"/>
              <a:cs typeface="Cavolini" panose="03000502040302020204" pitchFamily="66" charset="0"/>
            </a:endParaRPr>
          </a:p>
        </p:txBody>
      </p:sp>
      <p:sp>
        <p:nvSpPr>
          <p:cNvPr id="29" name="TextBox 28">
            <a:extLst>
              <a:ext uri="{FF2B5EF4-FFF2-40B4-BE49-F238E27FC236}">
                <a16:creationId xmlns:a16="http://schemas.microsoft.com/office/drawing/2014/main" id="{6AA56513-B44D-4C89-550C-E98E08F2063C}"/>
              </a:ext>
            </a:extLst>
          </p:cNvPr>
          <p:cNvSpPr txBox="1"/>
          <p:nvPr/>
        </p:nvSpPr>
        <p:spPr>
          <a:xfrm>
            <a:off x="4301332" y="5852339"/>
            <a:ext cx="2154003" cy="369332"/>
          </a:xfrm>
          <a:prstGeom prst="rect">
            <a:avLst/>
          </a:prstGeom>
          <a:noFill/>
        </p:spPr>
        <p:txBody>
          <a:bodyPr wrap="square" rtlCol="0">
            <a:spAutoFit/>
          </a:bodyPr>
          <a:lstStyle/>
          <a:p>
            <a:r>
              <a:rPr lang="en-GB"/>
              <a:t>Miss Young</a:t>
            </a:r>
          </a:p>
        </p:txBody>
      </p:sp>
      <p:sp>
        <p:nvSpPr>
          <p:cNvPr id="30" name="TextBox 29">
            <a:extLst>
              <a:ext uri="{FF2B5EF4-FFF2-40B4-BE49-F238E27FC236}">
                <a16:creationId xmlns:a16="http://schemas.microsoft.com/office/drawing/2014/main" id="{ABE0B8DC-E442-5FC7-1797-9B44DF38C97B}"/>
              </a:ext>
            </a:extLst>
          </p:cNvPr>
          <p:cNvSpPr txBox="1"/>
          <p:nvPr/>
        </p:nvSpPr>
        <p:spPr>
          <a:xfrm>
            <a:off x="6741878" y="5901720"/>
            <a:ext cx="1717389" cy="369332"/>
          </a:xfrm>
          <a:prstGeom prst="rect">
            <a:avLst/>
          </a:prstGeom>
          <a:noFill/>
        </p:spPr>
        <p:txBody>
          <a:bodyPr wrap="square" rtlCol="0">
            <a:spAutoFit/>
          </a:bodyPr>
          <a:lstStyle/>
          <a:p>
            <a:r>
              <a:rPr lang="en-GB"/>
              <a:t>Mrs Jones</a:t>
            </a:r>
          </a:p>
        </p:txBody>
      </p:sp>
      <p:cxnSp>
        <p:nvCxnSpPr>
          <p:cNvPr id="2" name="Straight Arrow Connector 1">
            <a:extLst>
              <a:ext uri="{FF2B5EF4-FFF2-40B4-BE49-F238E27FC236}">
                <a16:creationId xmlns:a16="http://schemas.microsoft.com/office/drawing/2014/main" id="{344CB104-3C3A-1D93-968A-1B149AD3B0D4}"/>
              </a:ext>
            </a:extLst>
          </p:cNvPr>
          <p:cNvCxnSpPr/>
          <p:nvPr/>
        </p:nvCxnSpPr>
        <p:spPr>
          <a:xfrm>
            <a:off x="1151797" y="5931758"/>
            <a:ext cx="2663532" cy="14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B7CBEDA-891F-B4EE-CE2A-0C7CC39D7CCE}"/>
              </a:ext>
            </a:extLst>
          </p:cNvPr>
          <p:cNvSpPr/>
          <p:nvPr/>
        </p:nvSpPr>
        <p:spPr>
          <a:xfrm>
            <a:off x="4862440" y="622451"/>
            <a:ext cx="3816907" cy="1569660"/>
          </a:xfrm>
          <a:prstGeom prst="rect">
            <a:avLst/>
          </a:prstGeom>
          <a:noFill/>
        </p:spPr>
        <p:txBody>
          <a:bodyPr wrap="square" lIns="91440" tIns="45720" rIns="91440" bIns="45720" anchor="t">
            <a:spAutoFit/>
          </a:bodyPr>
          <a:lstStyle/>
          <a:p>
            <a:pPr algn="ctr"/>
            <a:r>
              <a:rPr lang="en-US" sz="4800">
                <a:ln w="0"/>
                <a:effectLst>
                  <a:outerShdw blurRad="38100" dist="19050" dir="2700000" algn="tl" rotWithShape="0">
                    <a:prstClr val="black">
                      <a:alpha val="40000"/>
                    </a:prstClr>
                  </a:outerShdw>
                </a:effectLst>
                <a:latin typeface="Cavolini"/>
                <a:ea typeface="ＭＳ Ｐゴシック"/>
                <a:cs typeface="Cavolini"/>
              </a:rPr>
              <a:t>Class Teachers</a:t>
            </a:r>
            <a:endParaRPr lang="en-US" sz="4800">
              <a:ln w="0"/>
              <a:effectLst>
                <a:outerShdw blurRad="38100" dist="19050" dir="2700000" algn="tl" rotWithShape="0">
                  <a:prstClr val="black">
                    <a:alpha val="40000"/>
                  </a:prstClr>
                </a:outerShdw>
              </a:effectLst>
              <a:latin typeface="Cavolini"/>
              <a:cs typeface="Cavolini"/>
            </a:endParaRPr>
          </a:p>
        </p:txBody>
      </p:sp>
      <p:cxnSp>
        <p:nvCxnSpPr>
          <p:cNvPr id="4" name="Straight Arrow Connector 3">
            <a:extLst>
              <a:ext uri="{FF2B5EF4-FFF2-40B4-BE49-F238E27FC236}">
                <a16:creationId xmlns:a16="http://schemas.microsoft.com/office/drawing/2014/main" id="{2E7548CA-545C-C65F-4BB5-1039522C3B4D}"/>
              </a:ext>
            </a:extLst>
          </p:cNvPr>
          <p:cNvCxnSpPr/>
          <p:nvPr/>
        </p:nvCxnSpPr>
        <p:spPr>
          <a:xfrm flipH="1" flipV="1">
            <a:off x="5413449" y="2476364"/>
            <a:ext cx="1972453" cy="14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46515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77" name="Group 76">
            <a:extLst>
              <a:ext uri="{FF2B5EF4-FFF2-40B4-BE49-F238E27FC236}">
                <a16:creationId xmlns:a16="http://schemas.microsoft.com/office/drawing/2014/main" id="{C617B5E7-82EF-4F98-88F9-C0D5A5E823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78" name="Picture 77">
              <a:extLst>
                <a:ext uri="{FF2B5EF4-FFF2-40B4-BE49-F238E27FC236}">
                  <a16:creationId xmlns:a16="http://schemas.microsoft.com/office/drawing/2014/main" id="{EDA38C96-883D-497B-8F5D-D7E435243DA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79" name="Rectangle 78">
              <a:extLst>
                <a:ext uri="{FF2B5EF4-FFF2-40B4-BE49-F238E27FC236}">
                  <a16:creationId xmlns:a16="http://schemas.microsoft.com/office/drawing/2014/main" id="{DB488A02-ECF8-47A5-806C-8CDF9935E6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80" name="Picture 79">
              <a:extLst>
                <a:ext uri="{FF2B5EF4-FFF2-40B4-BE49-F238E27FC236}">
                  <a16:creationId xmlns:a16="http://schemas.microsoft.com/office/drawing/2014/main" id="{40566D3B-3450-407D-9C9E-622BF0D9786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81" name="Picture 80">
              <a:extLst>
                <a:ext uri="{FF2B5EF4-FFF2-40B4-BE49-F238E27FC236}">
                  <a16:creationId xmlns:a16="http://schemas.microsoft.com/office/drawing/2014/main" id="{04FE625F-F961-4FE5-95C8-0AE28A5D55C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83" name="Straight Connector 82">
            <a:extLst>
              <a:ext uri="{FF2B5EF4-FFF2-40B4-BE49-F238E27FC236}">
                <a16:creationId xmlns:a16="http://schemas.microsoft.com/office/drawing/2014/main" id="{F54A39E9-7329-429E-AA37-5988745878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85" name="Rectangle 84">
            <a:extLst>
              <a:ext uri="{FF2B5EF4-FFF2-40B4-BE49-F238E27FC236}">
                <a16:creationId xmlns:a16="http://schemas.microsoft.com/office/drawing/2014/main" id="{1D39ECD8-0E3E-43C1-9E56-3604E9A15E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7" name="Group 86">
            <a:extLst>
              <a:ext uri="{FF2B5EF4-FFF2-40B4-BE49-F238E27FC236}">
                <a16:creationId xmlns:a16="http://schemas.microsoft.com/office/drawing/2014/main" id="{1B592F0F-402B-4FF5-BC6B-00A024655AB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88" name="Picture 87">
              <a:extLst>
                <a:ext uri="{FF2B5EF4-FFF2-40B4-BE49-F238E27FC236}">
                  <a16:creationId xmlns:a16="http://schemas.microsoft.com/office/drawing/2014/main" id="{8EF0DA20-3B85-45BF-BA3A-BFB1E8447C8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9" name="Rectangle 88">
              <a:extLst>
                <a:ext uri="{FF2B5EF4-FFF2-40B4-BE49-F238E27FC236}">
                  <a16:creationId xmlns:a16="http://schemas.microsoft.com/office/drawing/2014/main" id="{8777C3F1-A465-43B3-85B0-DD54F9F152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90" name="Picture 89">
              <a:extLst>
                <a:ext uri="{FF2B5EF4-FFF2-40B4-BE49-F238E27FC236}">
                  <a16:creationId xmlns:a16="http://schemas.microsoft.com/office/drawing/2014/main" id="{1DB29FDA-E291-482E-AAF5-3E0C5C3214A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91" name="Picture 90">
              <a:extLst>
                <a:ext uri="{FF2B5EF4-FFF2-40B4-BE49-F238E27FC236}">
                  <a16:creationId xmlns:a16="http://schemas.microsoft.com/office/drawing/2014/main" id="{00024A88-E45C-43D3-B94F-346AF518B1C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D7FDA0B9-C7FB-4963-A08F-10C0D42B76E2}"/>
              </a:ext>
            </a:extLst>
          </p:cNvPr>
          <p:cNvSpPr>
            <a:spLocks noGrp="1"/>
          </p:cNvSpPr>
          <p:nvPr>
            <p:ph type="title"/>
          </p:nvPr>
        </p:nvSpPr>
        <p:spPr>
          <a:xfrm>
            <a:off x="877923" y="982132"/>
            <a:ext cx="3420801" cy="1416721"/>
          </a:xfrm>
        </p:spPr>
        <p:txBody>
          <a:bodyPr vert="horz" lIns="91440" tIns="45720" rIns="91440" bIns="45720" rtlCol="0" anchor="ctr">
            <a:normAutofit/>
          </a:bodyPr>
          <a:lstStyle/>
          <a:p>
            <a:pPr>
              <a:defRPr/>
            </a:pPr>
            <a:r>
              <a:rPr lang="en-US" sz="3500"/>
              <a:t>Afternoon Learning </a:t>
            </a:r>
          </a:p>
        </p:txBody>
      </p:sp>
      <p:cxnSp>
        <p:nvCxnSpPr>
          <p:cNvPr id="93" name="Straight Connector 92">
            <a:extLst>
              <a:ext uri="{FF2B5EF4-FFF2-40B4-BE49-F238E27FC236}">
                <a16:creationId xmlns:a16="http://schemas.microsoft.com/office/drawing/2014/main" id="{DFBD34B5-7777-4A8A-8ED2-97A4A3C273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9563" y="2400639"/>
            <a:ext cx="3017520"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 Placeholder 2">
            <a:extLst>
              <a:ext uri="{FF2B5EF4-FFF2-40B4-BE49-F238E27FC236}">
                <a16:creationId xmlns:a16="http://schemas.microsoft.com/office/drawing/2014/main" id="{390ED335-EA0A-4E4B-BECD-CABDEE81D791}"/>
              </a:ext>
            </a:extLst>
          </p:cNvPr>
          <p:cNvSpPr>
            <a:spLocks noGrp="1"/>
          </p:cNvSpPr>
          <p:nvPr>
            <p:ph type="body" sz="half" idx="1"/>
          </p:nvPr>
        </p:nvSpPr>
        <p:spPr>
          <a:xfrm>
            <a:off x="875538" y="2556932"/>
            <a:ext cx="3425571" cy="3318936"/>
          </a:xfrm>
        </p:spPr>
        <p:txBody>
          <a:bodyPr vert="horz" lIns="91440" tIns="45720" rIns="91440" bIns="45720" rtlCol="0" anchor="t">
            <a:normAutofit/>
          </a:bodyPr>
          <a:lstStyle/>
          <a:p>
            <a:pPr marL="0" indent="0">
              <a:defRPr/>
            </a:pPr>
            <a:r>
              <a:rPr lang="en-US" sz="1600">
                <a:latin typeface="Cavolini" panose="03000502040302020204" pitchFamily="66" charset="0"/>
                <a:cs typeface="Cavolini" panose="03000502040302020204" pitchFamily="66" charset="0"/>
              </a:rPr>
              <a:t>Young children learn best through play.</a:t>
            </a:r>
          </a:p>
          <a:p>
            <a:pPr marL="0" indent="0">
              <a:defRPr/>
            </a:pPr>
            <a:r>
              <a:rPr lang="en-US" sz="1600">
                <a:latin typeface="Cavolini" panose="03000502040302020204" pitchFamily="66" charset="0"/>
                <a:cs typeface="Cavolini" panose="03000502040302020204" pitchFamily="66" charset="0"/>
              </a:rPr>
              <a:t>We set, and they often set themselves challenges and problems to solve.</a:t>
            </a:r>
          </a:p>
          <a:p>
            <a:pPr marL="0" indent="0">
              <a:defRPr/>
            </a:pPr>
            <a:r>
              <a:rPr lang="en-US" sz="1600">
                <a:latin typeface="Cavolini" panose="03000502040302020204" pitchFamily="66" charset="0"/>
                <a:cs typeface="Cavolini" panose="03000502040302020204" pitchFamily="66" charset="0"/>
              </a:rPr>
              <a:t>They are able to share their learning, talk about what’s gone well and how they have overcome difficulties.</a:t>
            </a:r>
          </a:p>
        </p:txBody>
      </p:sp>
      <p:pic>
        <p:nvPicPr>
          <p:cNvPr id="8" name="Picture 7">
            <a:extLst>
              <a:ext uri="{FF2B5EF4-FFF2-40B4-BE49-F238E27FC236}">
                <a16:creationId xmlns:a16="http://schemas.microsoft.com/office/drawing/2014/main" id="{80851F30-340F-247D-BC7F-3D9171CD992A}"/>
              </a:ext>
            </a:extLst>
          </p:cNvPr>
          <p:cNvPicPr>
            <a:picLocks noChangeAspect="1"/>
          </p:cNvPicPr>
          <p:nvPr/>
        </p:nvPicPr>
        <p:blipFill>
          <a:blip r:embed="rId5"/>
          <a:srcRect r="5885" b="-3"/>
          <a:stretch>
            <a:fillRect/>
          </a:stretch>
        </p:blipFill>
        <p:spPr>
          <a:xfrm>
            <a:off x="4570085" y="821175"/>
            <a:ext cx="1938040" cy="2494531"/>
          </a:xfrm>
          <a:prstGeom prst="rect">
            <a:avLst/>
          </a:prstGeom>
        </p:spPr>
      </p:pic>
      <p:sp>
        <p:nvSpPr>
          <p:cNvPr id="95" name="Rectangle 94">
            <a:extLst>
              <a:ext uri="{FF2B5EF4-FFF2-40B4-BE49-F238E27FC236}">
                <a16:creationId xmlns:a16="http://schemas.microsoft.com/office/drawing/2014/main" id="{018F8D27-BFDB-4BF9-A512-FF930275B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1614" y="821175"/>
            <a:ext cx="1882763" cy="24945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9F1D595-09CB-0B6A-7209-EC57A5FB6029}"/>
              </a:ext>
            </a:extLst>
          </p:cNvPr>
          <p:cNvPicPr>
            <a:picLocks noChangeAspect="1"/>
          </p:cNvPicPr>
          <p:nvPr/>
        </p:nvPicPr>
        <p:blipFill>
          <a:blip r:embed="rId6"/>
          <a:srcRect l="3546" r="-5" b="-5"/>
          <a:stretch>
            <a:fillRect/>
          </a:stretch>
        </p:blipFill>
        <p:spPr>
          <a:xfrm>
            <a:off x="6641614" y="821175"/>
            <a:ext cx="1882763" cy="2494531"/>
          </a:xfrm>
          <a:prstGeom prst="rect">
            <a:avLst/>
          </a:prstGeom>
        </p:spPr>
      </p:pic>
      <p:pic>
        <p:nvPicPr>
          <p:cNvPr id="14" name="Picture 13">
            <a:extLst>
              <a:ext uri="{FF2B5EF4-FFF2-40B4-BE49-F238E27FC236}">
                <a16:creationId xmlns:a16="http://schemas.microsoft.com/office/drawing/2014/main" id="{2D7F9F22-5368-8D4B-C1E6-616189C8903F}"/>
              </a:ext>
            </a:extLst>
          </p:cNvPr>
          <p:cNvPicPr>
            <a:picLocks noChangeAspect="1"/>
          </p:cNvPicPr>
          <p:nvPr/>
        </p:nvPicPr>
        <p:blipFill>
          <a:blip r:embed="rId7"/>
          <a:srcRect t="20619" r="1" b="25856"/>
          <a:stretch>
            <a:fillRect/>
          </a:stretch>
        </p:blipFill>
        <p:spPr>
          <a:xfrm>
            <a:off x="4570086" y="3453833"/>
            <a:ext cx="3948060" cy="247883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33807" name="Rectangle 33799">
            <a:extLst>
              <a:ext uri="{FF2B5EF4-FFF2-40B4-BE49-F238E27FC236}">
                <a16:creationId xmlns:a16="http://schemas.microsoft.com/office/drawing/2014/main" id="{22AC0F86-9A78-4E84-A4B4-ADB8B2629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809" name="Group 33801">
            <a:extLst>
              <a:ext uri="{FF2B5EF4-FFF2-40B4-BE49-F238E27FC236}">
                <a16:creationId xmlns:a16="http://schemas.microsoft.com/office/drawing/2014/main" id="{4AF78B9E-8BE2-4706-9377-A05FA25ABA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33803" name="Picture 33802">
              <a:extLst>
                <a:ext uri="{FF2B5EF4-FFF2-40B4-BE49-F238E27FC236}">
                  <a16:creationId xmlns:a16="http://schemas.microsoft.com/office/drawing/2014/main" id="{32CDFDE2-4DB3-4623-BA21-187D1B710FB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3811" name="Rectangle 33803">
              <a:extLst>
                <a:ext uri="{FF2B5EF4-FFF2-40B4-BE49-F238E27FC236}">
                  <a16:creationId xmlns:a16="http://schemas.microsoft.com/office/drawing/2014/main" id="{ED74B2AA-1443-4E9B-8462-F7F5B8525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33805" name="Picture 33804">
              <a:extLst>
                <a:ext uri="{FF2B5EF4-FFF2-40B4-BE49-F238E27FC236}">
                  <a16:creationId xmlns:a16="http://schemas.microsoft.com/office/drawing/2014/main" id="{9BB652B6-7300-49EC-9422-EF5342492AF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3806" name="Picture 33805">
              <a:extLst>
                <a:ext uri="{FF2B5EF4-FFF2-40B4-BE49-F238E27FC236}">
                  <a16:creationId xmlns:a16="http://schemas.microsoft.com/office/drawing/2014/main" id="{D0909587-01DE-424D-A15F-DAA28CF2CD3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33794" name="Rectangle 2">
            <a:extLst>
              <a:ext uri="{FF2B5EF4-FFF2-40B4-BE49-F238E27FC236}">
                <a16:creationId xmlns:a16="http://schemas.microsoft.com/office/drawing/2014/main" id="{695183B4-B583-46A5-90B3-DB65352BD622}"/>
              </a:ext>
            </a:extLst>
          </p:cNvPr>
          <p:cNvSpPr>
            <a:spLocks noGrp="1" noChangeArrowheads="1"/>
          </p:cNvSpPr>
          <p:nvPr>
            <p:ph type="title"/>
          </p:nvPr>
        </p:nvSpPr>
        <p:spPr>
          <a:xfrm>
            <a:off x="5651868" y="982132"/>
            <a:ext cx="2520579" cy="1303867"/>
          </a:xfrm>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a:normAutofit/>
          </a:bodyPr>
          <a:lstStyle/>
          <a:p>
            <a:pPr>
              <a:lnSpc>
                <a:spcPct val="90000"/>
              </a:lnSpc>
            </a:pPr>
            <a:r>
              <a:rPr lang="en-GB" altLang="en-US">
                <a:effectLst/>
                <a:latin typeface="Cavolini" panose="03000502040302020204" pitchFamily="66" charset="0"/>
                <a:cs typeface="Cavolini" panose="03000502040302020204" pitchFamily="66" charset="0"/>
              </a:rPr>
              <a:t>Forest School</a:t>
            </a:r>
          </a:p>
        </p:txBody>
      </p:sp>
      <p:sp>
        <p:nvSpPr>
          <p:cNvPr id="33808" name="Rectangle 33807">
            <a:extLst>
              <a:ext uri="{FF2B5EF4-FFF2-40B4-BE49-F238E27FC236}">
                <a16:creationId xmlns:a16="http://schemas.microsoft.com/office/drawing/2014/main" id="{69A54E25-1C05-48E5-A5CC-3778C1D36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482" y="1092200"/>
            <a:ext cx="4457015"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810" name="Straight Connector 33809">
            <a:extLst>
              <a:ext uri="{FF2B5EF4-FFF2-40B4-BE49-F238E27FC236}">
                <a16:creationId xmlns:a16="http://schemas.microsoft.com/office/drawing/2014/main" id="{0E5D0023-B23E-4823-8D72-B07FFF8CAE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40066" y="2400639"/>
            <a:ext cx="2532381" cy="0"/>
          </a:xfrm>
          <a:prstGeom prst="line">
            <a:avLst/>
          </a:prstGeom>
        </p:spPr>
        <p:style>
          <a:lnRef idx="2">
            <a:schemeClr val="accent1"/>
          </a:lnRef>
          <a:fillRef idx="0">
            <a:schemeClr val="accent1"/>
          </a:fillRef>
          <a:effectRef idx="1">
            <a:schemeClr val="accent1"/>
          </a:effectRef>
          <a:fontRef idx="minor">
            <a:schemeClr val="tx1"/>
          </a:fontRef>
        </p:style>
      </p:cxnSp>
      <p:sp>
        <p:nvSpPr>
          <p:cNvPr id="33795" name="Rectangle 3">
            <a:extLst>
              <a:ext uri="{FF2B5EF4-FFF2-40B4-BE49-F238E27FC236}">
                <a16:creationId xmlns:a16="http://schemas.microsoft.com/office/drawing/2014/main" id="{CB547C17-3C8F-4443-BE01-78B7CD53B86E}"/>
              </a:ext>
            </a:extLst>
          </p:cNvPr>
          <p:cNvSpPr>
            <a:spLocks noGrp="1" noChangeArrowheads="1"/>
          </p:cNvSpPr>
          <p:nvPr>
            <p:ph idx="1"/>
          </p:nvPr>
        </p:nvSpPr>
        <p:spPr>
          <a:xfrm>
            <a:off x="5651868" y="2556932"/>
            <a:ext cx="2520578" cy="3318936"/>
          </a:xfrm>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vert="horz" lIns="91440" tIns="45720" rIns="91440" bIns="45720" rtlCol="0">
            <a:normAutofit fontScale="92500" lnSpcReduction="10000"/>
          </a:bodyPr>
          <a:lstStyle/>
          <a:p>
            <a:pPr marL="0" indent="0">
              <a:buNone/>
            </a:pPr>
            <a:r>
              <a:rPr lang="en-US" altLang="en-US">
                <a:latin typeface="Cavolini" panose="03000502040302020204" pitchFamily="66" charset="0"/>
                <a:cs typeface="Cavolini" panose="03000502040302020204" pitchFamily="66" charset="0"/>
              </a:rPr>
              <a:t>We have amazing school grounds and a dedicated forest area for learning and play which is used by all classes.</a:t>
            </a:r>
            <a:endParaRPr lang="en-US" altLang="en-US">
              <a:effectLst/>
              <a:latin typeface="Cavolini" panose="03000502040302020204" pitchFamily="66" charset="0"/>
              <a:cs typeface="Cavolini" panose="03000502040302020204" pitchFamily="66" charset="0"/>
            </a:endParaRPr>
          </a:p>
        </p:txBody>
      </p:sp>
      <p:pic>
        <p:nvPicPr>
          <p:cNvPr id="2" name="Picture 1" descr="A group of children sitting on a rock&#10;&#10;AI-generated content may be incorrect.">
            <a:extLst>
              <a:ext uri="{FF2B5EF4-FFF2-40B4-BE49-F238E27FC236}">
                <a16:creationId xmlns:a16="http://schemas.microsoft.com/office/drawing/2014/main" id="{0E440AFB-ED83-B2AA-CE30-CB42CF7D5B44}"/>
              </a:ext>
            </a:extLst>
          </p:cNvPr>
          <p:cNvPicPr>
            <a:picLocks noChangeAspect="1"/>
          </p:cNvPicPr>
          <p:nvPr/>
        </p:nvPicPr>
        <p:blipFill>
          <a:blip r:embed="rId5"/>
          <a:stretch>
            <a:fillRect/>
          </a:stretch>
        </p:blipFill>
        <p:spPr>
          <a:xfrm>
            <a:off x="786444" y="2035626"/>
            <a:ext cx="4473534" cy="249033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DFB5D1BB-0703-437B-BD1E-1D07F8A273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12" name="Picture 11">
              <a:extLst>
                <a:ext uri="{FF2B5EF4-FFF2-40B4-BE49-F238E27FC236}">
                  <a16:creationId xmlns:a16="http://schemas.microsoft.com/office/drawing/2014/main" id="{3886586B-3F0F-4593-B272-AE75AD0F092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020DEB59-BF94-41B5-8F16-8B10442EE0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4" name="Picture 13">
              <a:extLst>
                <a:ext uri="{FF2B5EF4-FFF2-40B4-BE49-F238E27FC236}">
                  <a16:creationId xmlns:a16="http://schemas.microsoft.com/office/drawing/2014/main" id="{9A3BEF6F-FC03-43B1-8D1B-8DA3A360DBF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 name="Picture 14">
              <a:extLst>
                <a:ext uri="{FF2B5EF4-FFF2-40B4-BE49-F238E27FC236}">
                  <a16:creationId xmlns:a16="http://schemas.microsoft.com/office/drawing/2014/main" id="{0F49BA32-A501-4C79-9A72-92587AB9EE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17" name="Straight Connector 16">
            <a:extLst>
              <a:ext uri="{FF2B5EF4-FFF2-40B4-BE49-F238E27FC236}">
                <a16:creationId xmlns:a16="http://schemas.microsoft.com/office/drawing/2014/main" id="{883F92AF-2403-4558-B1D7-72130A1E4B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19" name="Rectangle 18">
            <a:extLst>
              <a:ext uri="{FF2B5EF4-FFF2-40B4-BE49-F238E27FC236}">
                <a16:creationId xmlns:a16="http://schemas.microsoft.com/office/drawing/2014/main" id="{22AC0F86-9A78-4E84-A4B4-ADB8B2629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4AF78B9E-8BE2-4706-9377-A05FA25ABA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22" name="Picture 21">
              <a:extLst>
                <a:ext uri="{FF2B5EF4-FFF2-40B4-BE49-F238E27FC236}">
                  <a16:creationId xmlns:a16="http://schemas.microsoft.com/office/drawing/2014/main" id="{32CDFDE2-4DB3-4623-BA21-187D1B710FB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3" name="Rectangle 22">
              <a:extLst>
                <a:ext uri="{FF2B5EF4-FFF2-40B4-BE49-F238E27FC236}">
                  <a16:creationId xmlns:a16="http://schemas.microsoft.com/office/drawing/2014/main" id="{ED74B2AA-1443-4E9B-8462-F7F5B8525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4" name="Picture 23">
              <a:extLst>
                <a:ext uri="{FF2B5EF4-FFF2-40B4-BE49-F238E27FC236}">
                  <a16:creationId xmlns:a16="http://schemas.microsoft.com/office/drawing/2014/main" id="{9BB652B6-7300-49EC-9422-EF5342492AF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25" name="Picture 24">
              <a:extLst>
                <a:ext uri="{FF2B5EF4-FFF2-40B4-BE49-F238E27FC236}">
                  <a16:creationId xmlns:a16="http://schemas.microsoft.com/office/drawing/2014/main" id="{D0909587-01DE-424D-A15F-DAA28CF2CD3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5" name="TextBox 4">
            <a:extLst>
              <a:ext uri="{FF2B5EF4-FFF2-40B4-BE49-F238E27FC236}">
                <a16:creationId xmlns:a16="http://schemas.microsoft.com/office/drawing/2014/main" id="{F0A84C96-E6FF-FF30-465E-D4BDA4F8AC9D}"/>
              </a:ext>
            </a:extLst>
          </p:cNvPr>
          <p:cNvSpPr txBox="1"/>
          <p:nvPr/>
        </p:nvSpPr>
        <p:spPr>
          <a:xfrm>
            <a:off x="5378275" y="982132"/>
            <a:ext cx="3045543" cy="1303867"/>
          </a:xfrm>
          <a:prstGeom prst="rect">
            <a:avLst/>
          </a:prstGeom>
        </p:spPr>
        <p:txBody>
          <a:bodyPr vert="horz" lIns="91440" tIns="45720" rIns="91440" bIns="45720" rtlCol="0" anchor="ctr">
            <a:normAutofit/>
          </a:bodyPr>
          <a:lstStyle/>
          <a:p>
            <a:pPr algn="ctr" defTabSz="457200" eaLnBrk="1" hangingPunct="1">
              <a:lnSpc>
                <a:spcPct val="90000"/>
              </a:lnSpc>
              <a:spcAft>
                <a:spcPts val="600"/>
              </a:spcAft>
            </a:pPr>
            <a:r>
              <a:rPr lang="en-US" sz="2800">
                <a:ln w="3175" cmpd="sng">
                  <a:noFill/>
                </a:ln>
                <a:solidFill>
                  <a:schemeClr val="tx1">
                    <a:lumMod val="85000"/>
                    <a:lumOff val="15000"/>
                  </a:schemeClr>
                </a:solidFill>
                <a:latin typeface="Cavolini" panose="03000502040302020204" pitchFamily="66" charset="0"/>
                <a:ea typeface="+mj-ea"/>
                <a:cs typeface="Cavolini" panose="03000502040302020204" pitchFamily="66" charset="0"/>
              </a:rPr>
              <a:t>Outdoor Clothing</a:t>
            </a:r>
          </a:p>
        </p:txBody>
      </p:sp>
      <p:sp>
        <p:nvSpPr>
          <p:cNvPr id="27" name="Rectangle 26">
            <a:extLst>
              <a:ext uri="{FF2B5EF4-FFF2-40B4-BE49-F238E27FC236}">
                <a16:creationId xmlns:a16="http://schemas.microsoft.com/office/drawing/2014/main" id="{69A54E25-1C05-48E5-A5CC-3778C1D36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482" y="1092200"/>
            <a:ext cx="4457015"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0E5D0023-B23E-4823-8D72-B07FFF8CAE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40066" y="2400639"/>
            <a:ext cx="2532381"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9014FFDF-6B67-8B5D-B73D-F1191EC323E4}"/>
              </a:ext>
            </a:extLst>
          </p:cNvPr>
          <p:cNvSpPr txBox="1"/>
          <p:nvPr/>
        </p:nvSpPr>
        <p:spPr>
          <a:xfrm>
            <a:off x="5651868" y="2556932"/>
            <a:ext cx="2520578" cy="3318936"/>
          </a:xfrm>
          <a:prstGeom prst="rect">
            <a:avLst/>
          </a:prstGeom>
        </p:spPr>
        <p:txBody>
          <a:bodyPr vert="horz" lIns="91440" tIns="45720" rIns="91440" bIns="45720" rtlCol="0" anchor="t">
            <a:normAutofit fontScale="85000" lnSpcReduction="20000"/>
          </a:bodyPr>
          <a:lstStyle/>
          <a:p>
            <a:pPr defTabSz="457200" eaLnBrk="1" hangingPunct="1">
              <a:lnSpc>
                <a:spcPct val="90000"/>
              </a:lnSpc>
              <a:spcBef>
                <a:spcPct val="20000"/>
              </a:spcBef>
              <a:spcAft>
                <a:spcPts val="600"/>
              </a:spcAft>
              <a:buClr>
                <a:schemeClr val="accent1"/>
              </a:buClr>
              <a:buSzPct val="115000"/>
              <a:buFont typeface="Arial"/>
              <a:buChar char="•"/>
              <a:defRPr/>
            </a:pPr>
            <a:r>
              <a:rPr lang="en-US" sz="1700" b="0">
                <a:solidFill>
                  <a:schemeClr val="tx1">
                    <a:lumMod val="85000"/>
                    <a:lumOff val="15000"/>
                  </a:schemeClr>
                </a:solidFill>
                <a:latin typeface="Cavolini" panose="03000502040302020204" pitchFamily="66" charset="0"/>
                <a:ea typeface="+mn-ea"/>
                <a:cs typeface="Cavolini" panose="03000502040302020204" pitchFamily="66" charset="0"/>
              </a:rPr>
              <a:t>This year we are asking for each child to keep a bag in school of clothing for outdoor learning.  This should include wellies and a waterproof cover up</a:t>
            </a:r>
            <a:r>
              <a:rPr lang="en-US" sz="1700">
                <a:solidFill>
                  <a:schemeClr val="tx1">
                    <a:lumMod val="85000"/>
                    <a:lumOff val="15000"/>
                  </a:schemeClr>
                </a:solidFill>
                <a:latin typeface="Cavolini" panose="03000502040302020204" pitchFamily="66" charset="0"/>
                <a:ea typeface="+mn-ea"/>
                <a:cs typeface="Cavolini" panose="03000502040302020204" pitchFamily="66" charset="0"/>
              </a:rPr>
              <a:t>. This will be sent home at the end of every half term. This will be for  Forest school and playing outside. Whatever the weather.  </a:t>
            </a:r>
          </a:p>
          <a:p>
            <a:pPr defTabSz="457200" eaLnBrk="1" hangingPunct="1">
              <a:lnSpc>
                <a:spcPct val="90000"/>
              </a:lnSpc>
              <a:spcBef>
                <a:spcPct val="20000"/>
              </a:spcBef>
              <a:spcAft>
                <a:spcPts val="600"/>
              </a:spcAft>
              <a:buClr>
                <a:schemeClr val="accent1"/>
              </a:buClr>
              <a:buSzPct val="115000"/>
              <a:buFont typeface="Arial"/>
              <a:buChar char="•"/>
              <a:defRPr/>
            </a:pPr>
            <a:r>
              <a:rPr lang="en-US" sz="1700" b="1">
                <a:solidFill>
                  <a:schemeClr val="tx1">
                    <a:lumMod val="85000"/>
                    <a:lumOff val="15000"/>
                  </a:schemeClr>
                </a:solidFill>
                <a:latin typeface="Cavolini" panose="03000502040302020204" pitchFamily="66" charset="0"/>
                <a:ea typeface="+mn-ea"/>
                <a:cs typeface="Cavolini" panose="03000502040302020204" pitchFamily="66" charset="0"/>
              </a:rPr>
              <a:t>Please label </a:t>
            </a:r>
            <a:r>
              <a:rPr lang="en-US" sz="1700">
                <a:solidFill>
                  <a:schemeClr val="tx1">
                    <a:lumMod val="85000"/>
                    <a:lumOff val="15000"/>
                  </a:schemeClr>
                </a:solidFill>
                <a:latin typeface="Cavolini" panose="03000502040302020204" pitchFamily="66" charset="0"/>
                <a:ea typeface="+mn-ea"/>
                <a:cs typeface="Cavolini" panose="03000502040302020204" pitchFamily="66" charset="0"/>
              </a:rPr>
              <a:t>these and the bag they are in. Please teach your child to put on the waterproofs independently before school starts.</a:t>
            </a:r>
            <a:endParaRPr lang="en-US" sz="1700" b="0">
              <a:solidFill>
                <a:schemeClr val="tx1">
                  <a:lumMod val="85000"/>
                  <a:lumOff val="15000"/>
                </a:schemeClr>
              </a:solidFill>
              <a:latin typeface="Cavolini" panose="03000502040302020204" pitchFamily="66" charset="0"/>
              <a:ea typeface="+mn-ea"/>
              <a:cs typeface="Cavolini" panose="03000502040302020204" pitchFamily="66" charset="0"/>
            </a:endParaRPr>
          </a:p>
        </p:txBody>
      </p:sp>
      <p:pic>
        <p:nvPicPr>
          <p:cNvPr id="4" name="Picture 3">
            <a:extLst>
              <a:ext uri="{FF2B5EF4-FFF2-40B4-BE49-F238E27FC236}">
                <a16:creationId xmlns:a16="http://schemas.microsoft.com/office/drawing/2014/main" id="{43531EA9-D804-0683-4968-277DEDDAA52D}"/>
              </a:ext>
            </a:extLst>
          </p:cNvPr>
          <p:cNvPicPr>
            <a:picLocks noChangeAspect="1"/>
          </p:cNvPicPr>
          <p:nvPr/>
        </p:nvPicPr>
        <p:blipFill>
          <a:blip r:embed="rId5"/>
          <a:stretch>
            <a:fillRect/>
          </a:stretch>
        </p:blipFill>
        <p:spPr>
          <a:xfrm>
            <a:off x="879209" y="1213775"/>
            <a:ext cx="2209940" cy="3732535"/>
          </a:xfrm>
          <a:prstGeom prst="rect">
            <a:avLst/>
          </a:prstGeom>
        </p:spPr>
      </p:pic>
      <p:pic>
        <p:nvPicPr>
          <p:cNvPr id="8" name="Picture 7">
            <a:extLst>
              <a:ext uri="{FF2B5EF4-FFF2-40B4-BE49-F238E27FC236}">
                <a16:creationId xmlns:a16="http://schemas.microsoft.com/office/drawing/2014/main" id="{7B4DA7DB-EBD8-A6B5-9F50-13DBF13F5DC2}"/>
              </a:ext>
            </a:extLst>
          </p:cNvPr>
          <p:cNvPicPr>
            <a:picLocks noChangeAspect="1"/>
          </p:cNvPicPr>
          <p:nvPr/>
        </p:nvPicPr>
        <p:blipFill>
          <a:blip r:embed="rId6"/>
          <a:stretch>
            <a:fillRect/>
          </a:stretch>
        </p:blipFill>
        <p:spPr>
          <a:xfrm>
            <a:off x="2928765" y="3262990"/>
            <a:ext cx="2209940" cy="2253846"/>
          </a:xfrm>
          <a:prstGeom prst="rect">
            <a:avLst/>
          </a:prstGeom>
        </p:spPr>
      </p:pic>
    </p:spTree>
    <p:extLst>
      <p:ext uri="{BB962C8B-B14F-4D97-AF65-F5344CB8AC3E}">
        <p14:creationId xmlns:p14="http://schemas.microsoft.com/office/powerpoint/2010/main" val="28395325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2E40C64-CCA8-4D56-8A81-96A820C13C55}"/>
              </a:ext>
            </a:extLst>
          </p:cNvPr>
          <p:cNvSpPr txBox="1"/>
          <p:nvPr/>
        </p:nvSpPr>
        <p:spPr>
          <a:xfrm>
            <a:off x="3397587" y="3427099"/>
            <a:ext cx="5414638" cy="2713642"/>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lnSpcReduction="10000"/>
          </a:bodyPr>
          <a:lstStyle/>
          <a:p>
            <a:pPr eaLnBrk="1" hangingPunct="1">
              <a:lnSpc>
                <a:spcPct val="90000"/>
              </a:lnSpc>
              <a:spcAft>
                <a:spcPts val="600"/>
              </a:spcAft>
            </a:pPr>
            <a:r>
              <a:rPr lang="en-US" sz="2000">
                <a:latin typeface="Cavolini" panose="03000502040302020204" pitchFamily="66" charset="0"/>
                <a:ea typeface="+mn-ea"/>
                <a:cs typeface="Cavolini" panose="03000502040302020204" pitchFamily="66" charset="0"/>
              </a:rPr>
              <a:t>If your child needs before or after school care, we run a Rise and Shine club before school and Chill club after school. </a:t>
            </a:r>
          </a:p>
          <a:p>
            <a:pPr eaLnBrk="1" hangingPunct="1">
              <a:lnSpc>
                <a:spcPct val="90000"/>
              </a:lnSpc>
              <a:spcAft>
                <a:spcPts val="600"/>
              </a:spcAft>
            </a:pPr>
            <a:r>
              <a:rPr lang="en-US" sz="2000" err="1">
                <a:latin typeface="Cavolini" panose="03000502040302020204" pitchFamily="66" charset="0"/>
                <a:ea typeface="+mn-ea"/>
                <a:cs typeface="Cavolini" panose="03000502040302020204" pitchFamily="66" charset="0"/>
              </a:rPr>
              <a:t>Mrs</a:t>
            </a:r>
            <a:r>
              <a:rPr lang="en-US" sz="2000">
                <a:latin typeface="Cavolini" panose="03000502040302020204" pitchFamily="66" charset="0"/>
                <a:ea typeface="+mn-ea"/>
                <a:cs typeface="Cavolini" panose="03000502040302020204" pitchFamily="66" charset="0"/>
              </a:rPr>
              <a:t> Jones and Miss Decalmer are in Rise and Shine  from 7.50am £4.00per session.</a:t>
            </a:r>
            <a:endParaRPr lang="en-US" sz="2000">
              <a:latin typeface="Cavolini" panose="03000502040302020204" pitchFamily="66" charset="0"/>
              <a:ea typeface="Calibri"/>
              <a:cs typeface="Cavolini" panose="03000502040302020204" pitchFamily="66" charset="0"/>
            </a:endParaRPr>
          </a:p>
          <a:p>
            <a:pPr>
              <a:lnSpc>
                <a:spcPct val="90000"/>
              </a:lnSpc>
              <a:spcAft>
                <a:spcPts val="600"/>
              </a:spcAft>
            </a:pPr>
            <a:r>
              <a:rPr lang="en-US" sz="2000" err="1">
                <a:latin typeface="Cavolini" panose="03000502040302020204" pitchFamily="66" charset="0"/>
                <a:ea typeface="+mn-ea"/>
                <a:cs typeface="Cavolini" panose="03000502040302020204" pitchFamily="66" charset="0"/>
              </a:rPr>
              <a:t>Mrs</a:t>
            </a:r>
            <a:r>
              <a:rPr lang="en-US" sz="2000">
                <a:latin typeface="Cavolini" panose="03000502040302020204" pitchFamily="66" charset="0"/>
                <a:ea typeface="+mn-ea"/>
                <a:cs typeface="Cavolini" panose="03000502040302020204" pitchFamily="66" charset="0"/>
              </a:rPr>
              <a:t> Patel and </a:t>
            </a:r>
            <a:r>
              <a:rPr lang="en-US" sz="2000" err="1">
                <a:latin typeface="Cavolini" panose="03000502040302020204" pitchFamily="66" charset="0"/>
                <a:ea typeface="+mn-ea"/>
                <a:cs typeface="Cavolini" panose="03000502040302020204" pitchFamily="66" charset="0"/>
              </a:rPr>
              <a:t>Ms</a:t>
            </a:r>
            <a:r>
              <a:rPr lang="en-US" sz="2000">
                <a:latin typeface="Cavolini" panose="03000502040302020204" pitchFamily="66" charset="0"/>
                <a:ea typeface="+mn-ea"/>
                <a:cs typeface="Cavolini" panose="03000502040302020204" pitchFamily="66" charset="0"/>
              </a:rPr>
              <a:t> </a:t>
            </a:r>
            <a:r>
              <a:rPr lang="en-US" sz="2000" err="1">
                <a:latin typeface="Cavolini" panose="03000502040302020204" pitchFamily="66" charset="0"/>
                <a:ea typeface="+mn-ea"/>
                <a:cs typeface="Cavolini" panose="03000502040302020204" pitchFamily="66" charset="0"/>
              </a:rPr>
              <a:t>Gater</a:t>
            </a:r>
            <a:r>
              <a:rPr lang="en-US" sz="2000">
                <a:latin typeface="Cavolini" panose="03000502040302020204" pitchFamily="66" charset="0"/>
                <a:ea typeface="+mn-ea"/>
                <a:cs typeface="Cavolini" panose="03000502040302020204" pitchFamily="66" charset="0"/>
              </a:rPr>
              <a:t> run Chill Club until 5.30pm per session or £4.00 to 4.15pm. £8.50 to 5.30pm</a:t>
            </a:r>
            <a:endParaRPr lang="en-US" sz="2000">
              <a:latin typeface="Cavolini" panose="03000502040302020204" pitchFamily="66" charset="0"/>
              <a:ea typeface="Calibri"/>
              <a:cs typeface="Cavolini" panose="03000502040302020204" pitchFamily="66" charset="0"/>
            </a:endParaRPr>
          </a:p>
        </p:txBody>
      </p:sp>
      <p:sp>
        <p:nvSpPr>
          <p:cNvPr id="6" name="TextBox 5">
            <a:extLst>
              <a:ext uri="{FF2B5EF4-FFF2-40B4-BE49-F238E27FC236}">
                <a16:creationId xmlns:a16="http://schemas.microsoft.com/office/drawing/2014/main" id="{B6FB06CB-D293-438B-9A08-FD2A0669D473}"/>
              </a:ext>
            </a:extLst>
          </p:cNvPr>
          <p:cNvSpPr txBox="1"/>
          <p:nvPr/>
        </p:nvSpPr>
        <p:spPr>
          <a:xfrm>
            <a:off x="589744" y="4123871"/>
            <a:ext cx="2743200" cy="1384995"/>
          </a:xfrm>
          <a:prstGeom prst="rect">
            <a:avLst/>
          </a:prstGeom>
          <a:noFill/>
          <a:ln w="6350">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latin typeface="Cavolini" panose="03000502040302020204" pitchFamily="66" charset="0"/>
                <a:ea typeface="ＭＳ Ｐゴシック"/>
                <a:cs typeface="Cavolini" panose="03000502040302020204" pitchFamily="66" charset="0"/>
              </a:rPr>
              <a:t>Extended schools provision</a:t>
            </a:r>
            <a:endParaRPr lang="en-US" sz="2000" b="1">
              <a:latin typeface="Cavolini" panose="03000502040302020204" pitchFamily="66" charset="0"/>
              <a:cs typeface="Cavolini" panose="03000502040302020204" pitchFamily="66" charset="0"/>
            </a:endParaRPr>
          </a:p>
        </p:txBody>
      </p:sp>
      <p:pic>
        <p:nvPicPr>
          <p:cNvPr id="7" name="Picture 6">
            <a:extLst>
              <a:ext uri="{FF2B5EF4-FFF2-40B4-BE49-F238E27FC236}">
                <a16:creationId xmlns:a16="http://schemas.microsoft.com/office/drawing/2014/main" id="{70D2D119-759A-3199-6B2C-87C67FB313A3}"/>
              </a:ext>
            </a:extLst>
          </p:cNvPr>
          <p:cNvPicPr>
            <a:picLocks noChangeAspect="1"/>
          </p:cNvPicPr>
          <p:nvPr/>
        </p:nvPicPr>
        <p:blipFill>
          <a:blip r:embed="rId2"/>
          <a:stretch>
            <a:fillRect/>
          </a:stretch>
        </p:blipFill>
        <p:spPr>
          <a:xfrm>
            <a:off x="589744" y="626659"/>
            <a:ext cx="1428823" cy="2565530"/>
          </a:xfrm>
          <a:prstGeom prst="rect">
            <a:avLst/>
          </a:prstGeom>
        </p:spPr>
      </p:pic>
      <p:pic>
        <p:nvPicPr>
          <p:cNvPr id="11" name="Picture 10">
            <a:extLst>
              <a:ext uri="{FF2B5EF4-FFF2-40B4-BE49-F238E27FC236}">
                <a16:creationId xmlns:a16="http://schemas.microsoft.com/office/drawing/2014/main" id="{620139AC-E29E-5867-6B9F-D495BEB4B268}"/>
              </a:ext>
            </a:extLst>
          </p:cNvPr>
          <p:cNvPicPr>
            <a:picLocks noChangeAspect="1"/>
          </p:cNvPicPr>
          <p:nvPr/>
        </p:nvPicPr>
        <p:blipFill>
          <a:blip r:embed="rId3"/>
          <a:stretch>
            <a:fillRect/>
          </a:stretch>
        </p:blipFill>
        <p:spPr>
          <a:xfrm>
            <a:off x="5322868" y="626659"/>
            <a:ext cx="1416123" cy="2571882"/>
          </a:xfrm>
          <a:prstGeom prst="rect">
            <a:avLst/>
          </a:prstGeom>
        </p:spPr>
      </p:pic>
      <p:pic>
        <p:nvPicPr>
          <p:cNvPr id="13" name="Picture 12">
            <a:extLst>
              <a:ext uri="{FF2B5EF4-FFF2-40B4-BE49-F238E27FC236}">
                <a16:creationId xmlns:a16="http://schemas.microsoft.com/office/drawing/2014/main" id="{3EEEE1CB-4861-628B-B106-737CCC8AB997}"/>
              </a:ext>
            </a:extLst>
          </p:cNvPr>
          <p:cNvPicPr>
            <a:picLocks noChangeAspect="1"/>
          </p:cNvPicPr>
          <p:nvPr/>
        </p:nvPicPr>
        <p:blipFill>
          <a:blip r:embed="rId4"/>
          <a:stretch>
            <a:fillRect/>
          </a:stretch>
        </p:blipFill>
        <p:spPr>
          <a:xfrm>
            <a:off x="6738991" y="594906"/>
            <a:ext cx="1454225" cy="2597283"/>
          </a:xfrm>
          <a:prstGeom prst="rect">
            <a:avLst/>
          </a:prstGeom>
        </p:spPr>
      </p:pic>
      <p:pic>
        <p:nvPicPr>
          <p:cNvPr id="2" name="Picture 1" descr="A person smiling at camera&#10;&#10;AI-generated content may be incorrect.">
            <a:extLst>
              <a:ext uri="{FF2B5EF4-FFF2-40B4-BE49-F238E27FC236}">
                <a16:creationId xmlns:a16="http://schemas.microsoft.com/office/drawing/2014/main" id="{A824FD63-481C-A5E9-E4C7-6955F13A9F76}"/>
              </a:ext>
            </a:extLst>
          </p:cNvPr>
          <p:cNvPicPr>
            <a:picLocks noChangeAspect="1"/>
          </p:cNvPicPr>
          <p:nvPr/>
        </p:nvPicPr>
        <p:blipFill>
          <a:blip r:embed="rId5"/>
          <a:stretch>
            <a:fillRect/>
          </a:stretch>
        </p:blipFill>
        <p:spPr>
          <a:xfrm>
            <a:off x="1989591" y="598487"/>
            <a:ext cx="1826531" cy="2569481"/>
          </a:xfrm>
          <a:prstGeom prst="rect">
            <a:avLst/>
          </a:prstGeom>
        </p:spPr>
      </p:pic>
    </p:spTree>
    <p:extLst>
      <p:ext uri="{BB962C8B-B14F-4D97-AF65-F5344CB8AC3E}">
        <p14:creationId xmlns:p14="http://schemas.microsoft.com/office/powerpoint/2010/main" val="172250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86DF99-6D76-4773-7360-79A57332498A}"/>
              </a:ext>
            </a:extLst>
          </p:cNvPr>
          <p:cNvSpPr/>
          <p:nvPr/>
        </p:nvSpPr>
        <p:spPr>
          <a:xfrm>
            <a:off x="1076003" y="496230"/>
            <a:ext cx="7332017" cy="1754326"/>
          </a:xfrm>
          <a:prstGeom prst="rect">
            <a:avLst/>
          </a:prstGeom>
          <a:noFill/>
        </p:spPr>
        <p:txBody>
          <a:bodyPr wrap="square" lIns="91440" tIns="45720" rIns="91440" bIns="45720">
            <a:spAutoFit/>
          </a:bodyPr>
          <a:lstStyle/>
          <a:p>
            <a:pPr algn="ctr"/>
            <a:r>
              <a:rPr lang="en-US"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Extended School Clubs</a:t>
            </a:r>
            <a:endParaRPr lang="en-US" sz="5400">
              <a:ln w="0"/>
              <a:effectLst>
                <a:outerShdw blurRad="38100" dist="19050" dir="2700000" algn="tl" rotWithShape="0">
                  <a:schemeClr val="dk1">
                    <a:alpha val="40000"/>
                  </a:schemeClr>
                </a:outerShdw>
              </a:effectLst>
            </a:endParaRPr>
          </a:p>
        </p:txBody>
      </p:sp>
      <p:sp>
        <p:nvSpPr>
          <p:cNvPr id="4" name="TextBox 3">
            <a:extLst>
              <a:ext uri="{FF2B5EF4-FFF2-40B4-BE49-F238E27FC236}">
                <a16:creationId xmlns:a16="http://schemas.microsoft.com/office/drawing/2014/main" id="{51BD7014-05B5-3E3B-9209-F94C99BE9252}"/>
              </a:ext>
            </a:extLst>
          </p:cNvPr>
          <p:cNvSpPr txBox="1"/>
          <p:nvPr/>
        </p:nvSpPr>
        <p:spPr>
          <a:xfrm>
            <a:off x="1750741" y="2509024"/>
            <a:ext cx="7393259" cy="2677656"/>
          </a:xfrm>
          <a:prstGeom prst="rect">
            <a:avLst/>
          </a:prstGeom>
          <a:noFill/>
        </p:spPr>
        <p:txBody>
          <a:bodyPr wrap="square" rtlCol="0">
            <a:spAutoFit/>
          </a:bodyPr>
          <a:lstStyle/>
          <a:p>
            <a:r>
              <a:rPr lang="en-GB" sz="2800">
                <a:latin typeface="Cavolini" panose="03000502040302020204" pitchFamily="66" charset="0"/>
                <a:cs typeface="Cavolini" panose="03000502040302020204" pitchFamily="66" charset="0"/>
              </a:rPr>
              <a:t>Clubs run from 3.15-4.15pm</a:t>
            </a:r>
          </a:p>
          <a:p>
            <a:r>
              <a:rPr lang="en-GB" sz="2800">
                <a:solidFill>
                  <a:srgbClr val="FFC000"/>
                </a:solidFill>
                <a:latin typeface="Cavolini" panose="03000502040302020204" pitchFamily="66" charset="0"/>
                <a:cs typeface="Cavolini" panose="03000502040302020204" pitchFamily="66" charset="0"/>
              </a:rPr>
              <a:t>Monday: Storytime</a:t>
            </a:r>
          </a:p>
          <a:p>
            <a:r>
              <a:rPr lang="en-GB" sz="2800">
                <a:solidFill>
                  <a:srgbClr val="FF0000"/>
                </a:solidFill>
                <a:latin typeface="Cavolini" panose="03000502040302020204" pitchFamily="66" charset="0"/>
                <a:cs typeface="Cavolini" panose="03000502040302020204" pitchFamily="66" charset="0"/>
              </a:rPr>
              <a:t>Tuesday: Youth Club</a:t>
            </a:r>
          </a:p>
          <a:p>
            <a:r>
              <a:rPr lang="en-GB" sz="2800">
                <a:solidFill>
                  <a:srgbClr val="7030A0"/>
                </a:solidFill>
                <a:latin typeface="Cavolini" panose="03000502040302020204" pitchFamily="66" charset="0"/>
                <a:cs typeface="Cavolini" panose="03000502040302020204" pitchFamily="66" charset="0"/>
              </a:rPr>
              <a:t>Wednesday: Indoor Sport</a:t>
            </a:r>
          </a:p>
          <a:p>
            <a:r>
              <a:rPr lang="en-GB" sz="2800">
                <a:solidFill>
                  <a:srgbClr val="00B050"/>
                </a:solidFill>
                <a:latin typeface="Cavolini" panose="03000502040302020204" pitchFamily="66" charset="0"/>
                <a:cs typeface="Cavolini" panose="03000502040302020204" pitchFamily="66" charset="0"/>
              </a:rPr>
              <a:t>Thursday: Multi Skills</a:t>
            </a:r>
          </a:p>
          <a:p>
            <a:r>
              <a:rPr lang="en-GB" sz="2800">
                <a:solidFill>
                  <a:srgbClr val="00B0F0"/>
                </a:solidFill>
                <a:latin typeface="Cavolini" panose="03000502040302020204" pitchFamily="66" charset="0"/>
                <a:cs typeface="Cavolini" panose="03000502040302020204" pitchFamily="66" charset="0"/>
              </a:rPr>
              <a:t>Friday: Fun Club</a:t>
            </a:r>
          </a:p>
        </p:txBody>
      </p:sp>
      <p:pic>
        <p:nvPicPr>
          <p:cNvPr id="6" name="Picture 5">
            <a:extLst>
              <a:ext uri="{FF2B5EF4-FFF2-40B4-BE49-F238E27FC236}">
                <a16:creationId xmlns:a16="http://schemas.microsoft.com/office/drawing/2014/main" id="{DE7C5D51-A172-CB41-4BCF-8FD0A0A15432}"/>
              </a:ext>
            </a:extLst>
          </p:cNvPr>
          <p:cNvPicPr>
            <a:picLocks noChangeAspect="1"/>
          </p:cNvPicPr>
          <p:nvPr/>
        </p:nvPicPr>
        <p:blipFill>
          <a:blip r:embed="rId2"/>
          <a:stretch>
            <a:fillRect/>
          </a:stretch>
        </p:blipFill>
        <p:spPr>
          <a:xfrm>
            <a:off x="6493287" y="5186871"/>
            <a:ext cx="1568533" cy="1198595"/>
          </a:xfrm>
          <a:prstGeom prst="rect">
            <a:avLst/>
          </a:prstGeom>
        </p:spPr>
      </p:pic>
      <p:pic>
        <p:nvPicPr>
          <p:cNvPr id="8" name="Picture 7">
            <a:extLst>
              <a:ext uri="{FF2B5EF4-FFF2-40B4-BE49-F238E27FC236}">
                <a16:creationId xmlns:a16="http://schemas.microsoft.com/office/drawing/2014/main" id="{52BFC955-5725-B159-4EC3-3F0B77A841BF}"/>
              </a:ext>
            </a:extLst>
          </p:cNvPr>
          <p:cNvPicPr>
            <a:picLocks noChangeAspect="1"/>
          </p:cNvPicPr>
          <p:nvPr/>
        </p:nvPicPr>
        <p:blipFill>
          <a:blip r:embed="rId3"/>
          <a:stretch>
            <a:fillRect/>
          </a:stretch>
        </p:blipFill>
        <p:spPr>
          <a:xfrm>
            <a:off x="3991105" y="5186680"/>
            <a:ext cx="1291717" cy="1153319"/>
          </a:xfrm>
          <a:prstGeom prst="rect">
            <a:avLst/>
          </a:prstGeom>
        </p:spPr>
      </p:pic>
      <p:pic>
        <p:nvPicPr>
          <p:cNvPr id="10" name="Picture 9">
            <a:extLst>
              <a:ext uri="{FF2B5EF4-FFF2-40B4-BE49-F238E27FC236}">
                <a16:creationId xmlns:a16="http://schemas.microsoft.com/office/drawing/2014/main" id="{0425E366-1DAD-CA7F-A964-27102AEAAD97}"/>
              </a:ext>
            </a:extLst>
          </p:cNvPr>
          <p:cNvPicPr>
            <a:picLocks noChangeAspect="1"/>
          </p:cNvPicPr>
          <p:nvPr/>
        </p:nvPicPr>
        <p:blipFill>
          <a:blip r:embed="rId4"/>
          <a:stretch>
            <a:fillRect/>
          </a:stretch>
        </p:blipFill>
        <p:spPr>
          <a:xfrm>
            <a:off x="956138" y="5109990"/>
            <a:ext cx="2240364" cy="1057950"/>
          </a:xfrm>
          <a:prstGeom prst="rect">
            <a:avLst/>
          </a:prstGeom>
        </p:spPr>
      </p:pic>
      <p:pic>
        <p:nvPicPr>
          <p:cNvPr id="12" name="Picture 11">
            <a:extLst>
              <a:ext uri="{FF2B5EF4-FFF2-40B4-BE49-F238E27FC236}">
                <a16:creationId xmlns:a16="http://schemas.microsoft.com/office/drawing/2014/main" id="{C7015994-9125-B764-AA8E-CB6709F20E13}"/>
              </a:ext>
            </a:extLst>
          </p:cNvPr>
          <p:cNvPicPr>
            <a:picLocks noChangeAspect="1"/>
          </p:cNvPicPr>
          <p:nvPr/>
        </p:nvPicPr>
        <p:blipFill>
          <a:blip r:embed="rId5"/>
          <a:stretch>
            <a:fillRect/>
          </a:stretch>
        </p:blipFill>
        <p:spPr>
          <a:xfrm>
            <a:off x="519012" y="1206520"/>
            <a:ext cx="1489209" cy="1320909"/>
          </a:xfrm>
          <a:prstGeom prst="rect">
            <a:avLst/>
          </a:prstGeom>
        </p:spPr>
      </p:pic>
      <p:pic>
        <p:nvPicPr>
          <p:cNvPr id="14" name="Picture 13">
            <a:extLst>
              <a:ext uri="{FF2B5EF4-FFF2-40B4-BE49-F238E27FC236}">
                <a16:creationId xmlns:a16="http://schemas.microsoft.com/office/drawing/2014/main" id="{E30D6414-C4BD-277A-A1DD-99AAE882489E}"/>
              </a:ext>
            </a:extLst>
          </p:cNvPr>
          <p:cNvPicPr>
            <a:picLocks noChangeAspect="1"/>
          </p:cNvPicPr>
          <p:nvPr/>
        </p:nvPicPr>
        <p:blipFill>
          <a:blip r:embed="rId6"/>
          <a:stretch>
            <a:fillRect/>
          </a:stretch>
        </p:blipFill>
        <p:spPr>
          <a:xfrm>
            <a:off x="7393259" y="1206520"/>
            <a:ext cx="1231729" cy="1620696"/>
          </a:xfrm>
          <a:prstGeom prst="rect">
            <a:avLst/>
          </a:prstGeom>
        </p:spPr>
      </p:pic>
    </p:spTree>
    <p:extLst>
      <p:ext uri="{BB962C8B-B14F-4D97-AF65-F5344CB8AC3E}">
        <p14:creationId xmlns:p14="http://schemas.microsoft.com/office/powerpoint/2010/main" val="1635673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C01E536-7618-16E0-7100-F716F4C327A5}"/>
              </a:ext>
            </a:extLst>
          </p:cNvPr>
          <p:cNvSpPr/>
          <p:nvPr/>
        </p:nvSpPr>
        <p:spPr>
          <a:xfrm>
            <a:off x="531470" y="576694"/>
            <a:ext cx="8081058" cy="5909310"/>
          </a:xfrm>
          <a:prstGeom prst="rect">
            <a:avLst/>
          </a:prstGeom>
          <a:noFill/>
          <a:ln>
            <a:solidFill>
              <a:schemeClr val="accent2">
                <a:lumMod val="60000"/>
                <a:lumOff val="40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lIns="91440" tIns="45720" rIns="91440" bIns="45720">
            <a:spAutoFit/>
          </a:bodyPr>
          <a:lstStyle/>
          <a:p>
            <a:pPr algn="ctr"/>
            <a:r>
              <a:rPr lang="en-GB" sz="5400" b="1" u="sng" kern="1200" cap="none" spc="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Cavolini" panose="03000502040302020204" pitchFamily="66" charset="0"/>
                <a:cs typeface="Cavolini" panose="03000502040302020204" pitchFamily="66" charset="0"/>
              </a:rPr>
              <a:t>FHEPS:</a:t>
            </a:r>
          </a:p>
          <a:p>
            <a:pPr marL="457200" indent="-457200" algn="ctr">
              <a:buFont typeface="Arial" panose="020B0604020202020204" pitchFamily="34" charset="0"/>
              <a:buChar char="•"/>
            </a:pPr>
            <a:r>
              <a:rPr lang="en-GB" sz="5400" b="1" kern="1200" cap="none" spc="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Cavolini" panose="03000502040302020204" pitchFamily="66" charset="0"/>
                <a:cs typeface="Cavolini" panose="03000502040302020204" pitchFamily="66" charset="0"/>
              </a:rPr>
              <a:t>Bingo</a:t>
            </a:r>
          </a:p>
          <a:p>
            <a:pPr marL="457200" indent="-457200" algn="ctr">
              <a:buFont typeface="Arial" panose="020B0604020202020204" pitchFamily="34" charset="0"/>
              <a:buChar char="•"/>
            </a:pPr>
            <a:r>
              <a:rPr lang="en-GB" sz="5400" b="1" cap="none" spc="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Cavolini" panose="03000502040302020204" pitchFamily="66" charset="0"/>
                <a:cs typeface="Cavolini" panose="03000502040302020204" pitchFamily="66" charset="0"/>
              </a:rPr>
              <a:t>Disco </a:t>
            </a:r>
          </a:p>
          <a:p>
            <a:pPr marL="457200" indent="-457200" algn="ctr">
              <a:buFont typeface="Arial" panose="020B0604020202020204" pitchFamily="34" charset="0"/>
              <a:buChar char="•"/>
            </a:pPr>
            <a:r>
              <a:rPr lang="en-GB" sz="5400" b="1" kern="1200" cap="none" spc="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Cavolini" panose="03000502040302020204" pitchFamily="66" charset="0"/>
                <a:cs typeface="Cavolini" panose="03000502040302020204" pitchFamily="66" charset="0"/>
              </a:rPr>
              <a:t>200 Club</a:t>
            </a:r>
          </a:p>
          <a:p>
            <a:pPr marL="457200" indent="-457200" algn="ctr">
              <a:buFont typeface="Arial" panose="020B0604020202020204" pitchFamily="34" charset="0"/>
              <a:buChar char="•"/>
            </a:pPr>
            <a:r>
              <a:rPr lang="en-GB" sz="5400" b="1"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Cavolini" panose="03000502040302020204" pitchFamily="66" charset="0"/>
                <a:cs typeface="Cavolini" panose="03000502040302020204" pitchFamily="66" charset="0"/>
              </a:rPr>
              <a:t>e</a:t>
            </a:r>
            <a:r>
              <a:rPr lang="en-GB" sz="5400" b="1" cap="none" spc="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Cavolini" panose="03000502040302020204" pitchFamily="66" charset="0"/>
                <a:cs typeface="Cavolini" panose="03000502040302020204" pitchFamily="66" charset="0"/>
              </a:rPr>
              <a:t>asyfundraising</a:t>
            </a:r>
            <a:endParaRPr lang="en-GB" sz="5400" b="1" cap="none" spc="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Cavolini" panose="03000502040302020204" pitchFamily="66" charset="0"/>
              <a:cs typeface="Cavolini" panose="03000502040302020204" pitchFamily="66" charset="0"/>
            </a:endParaRPr>
          </a:p>
          <a:p>
            <a:pPr algn="ctr"/>
            <a:endParaRPr lang="en-GB" sz="5400" b="1" cap="none" spc="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Cavolini" panose="03000502040302020204" pitchFamily="66" charset="0"/>
              <a:cs typeface="Cavolini" panose="03000502040302020204" pitchFamily="66" charset="0"/>
            </a:endParaRPr>
          </a:p>
          <a:p>
            <a:pPr marL="457200" indent="-457200" algn="ctr">
              <a:buFont typeface="Arial" panose="020B0604020202020204" pitchFamily="34" charset="0"/>
              <a:buChar char="•"/>
            </a:pPr>
            <a:r>
              <a:rPr lang="en-GB" sz="5400" b="1" cap="none" spc="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Cavolini" panose="03000502040302020204" pitchFamily="66" charset="0"/>
                <a:cs typeface="Cavolini" panose="03000502040302020204" pitchFamily="66" charset="0"/>
              </a:rPr>
              <a:t>Join the committee </a:t>
            </a:r>
            <a:endParaRPr lang="en-GB" sz="5400" b="1" cap="none" spc="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pic>
        <p:nvPicPr>
          <p:cNvPr id="4" name="Picture 3">
            <a:extLst>
              <a:ext uri="{FF2B5EF4-FFF2-40B4-BE49-F238E27FC236}">
                <a16:creationId xmlns:a16="http://schemas.microsoft.com/office/drawing/2014/main" id="{40FBFB8F-24CB-3DC1-D553-AB3C610CB028}"/>
              </a:ext>
            </a:extLst>
          </p:cNvPr>
          <p:cNvPicPr>
            <a:picLocks noChangeAspect="1"/>
          </p:cNvPicPr>
          <p:nvPr/>
        </p:nvPicPr>
        <p:blipFill>
          <a:blip r:embed="rId2"/>
          <a:stretch>
            <a:fillRect/>
          </a:stretch>
        </p:blipFill>
        <p:spPr>
          <a:xfrm>
            <a:off x="2158805" y="1202993"/>
            <a:ext cx="749339" cy="844593"/>
          </a:xfrm>
          <a:prstGeom prst="rect">
            <a:avLst/>
          </a:prstGeom>
        </p:spPr>
      </p:pic>
      <p:pic>
        <p:nvPicPr>
          <p:cNvPr id="6" name="Picture 5">
            <a:extLst>
              <a:ext uri="{FF2B5EF4-FFF2-40B4-BE49-F238E27FC236}">
                <a16:creationId xmlns:a16="http://schemas.microsoft.com/office/drawing/2014/main" id="{F549754E-EB29-D09B-BBF9-5ECBB043BA0F}"/>
              </a:ext>
            </a:extLst>
          </p:cNvPr>
          <p:cNvPicPr>
            <a:picLocks noChangeAspect="1"/>
          </p:cNvPicPr>
          <p:nvPr/>
        </p:nvPicPr>
        <p:blipFill>
          <a:blip r:embed="rId3"/>
          <a:stretch>
            <a:fillRect/>
          </a:stretch>
        </p:blipFill>
        <p:spPr>
          <a:xfrm>
            <a:off x="6349118" y="1554869"/>
            <a:ext cx="1428823" cy="1416123"/>
          </a:xfrm>
          <a:prstGeom prst="rect">
            <a:avLst/>
          </a:prstGeom>
        </p:spPr>
      </p:pic>
      <p:pic>
        <p:nvPicPr>
          <p:cNvPr id="8" name="Picture 7">
            <a:extLst>
              <a:ext uri="{FF2B5EF4-FFF2-40B4-BE49-F238E27FC236}">
                <a16:creationId xmlns:a16="http://schemas.microsoft.com/office/drawing/2014/main" id="{B731B4E0-1EAE-4595-5A4F-E009E21400D8}"/>
              </a:ext>
            </a:extLst>
          </p:cNvPr>
          <p:cNvPicPr>
            <a:picLocks noChangeAspect="1"/>
          </p:cNvPicPr>
          <p:nvPr/>
        </p:nvPicPr>
        <p:blipFill>
          <a:blip r:embed="rId4"/>
          <a:stretch>
            <a:fillRect/>
          </a:stretch>
        </p:blipFill>
        <p:spPr>
          <a:xfrm>
            <a:off x="567860" y="4598556"/>
            <a:ext cx="2525451" cy="955686"/>
          </a:xfrm>
          <a:prstGeom prst="rect">
            <a:avLst/>
          </a:prstGeom>
        </p:spPr>
      </p:pic>
      <p:pic>
        <p:nvPicPr>
          <p:cNvPr id="10" name="Picture 9">
            <a:extLst>
              <a:ext uri="{FF2B5EF4-FFF2-40B4-BE49-F238E27FC236}">
                <a16:creationId xmlns:a16="http://schemas.microsoft.com/office/drawing/2014/main" id="{D35DD3AC-B82A-2A0D-A771-39B96F2DD547}"/>
              </a:ext>
            </a:extLst>
          </p:cNvPr>
          <p:cNvPicPr>
            <a:picLocks noChangeAspect="1"/>
          </p:cNvPicPr>
          <p:nvPr/>
        </p:nvPicPr>
        <p:blipFill>
          <a:blip r:embed="rId5"/>
          <a:stretch>
            <a:fillRect/>
          </a:stretch>
        </p:blipFill>
        <p:spPr>
          <a:xfrm>
            <a:off x="5575827" y="4733067"/>
            <a:ext cx="1174970" cy="1022223"/>
          </a:xfrm>
          <a:prstGeom prst="rect">
            <a:avLst/>
          </a:prstGeom>
        </p:spPr>
      </p:pic>
    </p:spTree>
    <p:extLst>
      <p:ext uri="{BB962C8B-B14F-4D97-AF65-F5344CB8AC3E}">
        <p14:creationId xmlns:p14="http://schemas.microsoft.com/office/powerpoint/2010/main" val="1236652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ECB662-C663-1221-9B98-2EEE5179207E}"/>
              </a:ext>
            </a:extLst>
          </p:cNvPr>
          <p:cNvPicPr>
            <a:picLocks noChangeAspect="1"/>
          </p:cNvPicPr>
          <p:nvPr/>
        </p:nvPicPr>
        <p:blipFill>
          <a:blip r:embed="rId2"/>
          <a:stretch>
            <a:fillRect/>
          </a:stretch>
        </p:blipFill>
        <p:spPr>
          <a:xfrm>
            <a:off x="524098" y="574288"/>
            <a:ext cx="8082887" cy="5718561"/>
          </a:xfrm>
          <a:prstGeom prst="rect">
            <a:avLst/>
          </a:prstGeom>
        </p:spPr>
      </p:pic>
    </p:spTree>
    <p:extLst>
      <p:ext uri="{BB962C8B-B14F-4D97-AF65-F5344CB8AC3E}">
        <p14:creationId xmlns:p14="http://schemas.microsoft.com/office/powerpoint/2010/main" val="34760322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5B707B-31FD-A25F-111F-28DEAF9E0AD4}"/>
              </a:ext>
            </a:extLst>
          </p:cNvPr>
          <p:cNvSpPr/>
          <p:nvPr/>
        </p:nvSpPr>
        <p:spPr>
          <a:xfrm>
            <a:off x="2872354" y="673840"/>
            <a:ext cx="3639137" cy="523220"/>
          </a:xfrm>
          <a:prstGeom prst="rect">
            <a:avLst/>
          </a:prstGeom>
          <a:noFill/>
        </p:spPr>
        <p:txBody>
          <a:bodyPr wrap="none" lIns="91440" tIns="45720" rIns="91440" bIns="45720">
            <a:spAutoFit/>
          </a:bodyPr>
          <a:lstStyle/>
          <a:p>
            <a:pPr algn="ctr"/>
            <a:r>
              <a:rPr lang="en-US" sz="2800"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Summer Challenges</a:t>
            </a:r>
            <a:endParaRPr lang="en-US" sz="2800" b="1" cap="none" spc="0">
              <a:ln w="22225">
                <a:solidFill>
                  <a:schemeClr val="accent2"/>
                </a:solidFill>
                <a:prstDash val="solid"/>
              </a:ln>
              <a:solidFill>
                <a:schemeClr val="accent2">
                  <a:lumMod val="40000"/>
                  <a:lumOff val="60000"/>
                </a:schemeClr>
              </a:solidFill>
              <a:effectLst/>
            </a:endParaRPr>
          </a:p>
        </p:txBody>
      </p:sp>
      <p:sp>
        <p:nvSpPr>
          <p:cNvPr id="4" name="TextBox 3">
            <a:extLst>
              <a:ext uri="{FF2B5EF4-FFF2-40B4-BE49-F238E27FC236}">
                <a16:creationId xmlns:a16="http://schemas.microsoft.com/office/drawing/2014/main" id="{70614C08-FB6E-A698-7465-6BE68113EAD4}"/>
              </a:ext>
            </a:extLst>
          </p:cNvPr>
          <p:cNvSpPr txBox="1"/>
          <p:nvPr/>
        </p:nvSpPr>
        <p:spPr>
          <a:xfrm>
            <a:off x="929390" y="1588957"/>
            <a:ext cx="2338466" cy="1477328"/>
          </a:xfrm>
          <a:prstGeom prst="rect">
            <a:avLst/>
          </a:prstGeom>
          <a:noFill/>
          <a:ln>
            <a:solidFill>
              <a:schemeClr val="tx1"/>
            </a:solidFill>
          </a:ln>
        </p:spPr>
        <p:txBody>
          <a:bodyPr wrap="square" rtlCol="0">
            <a:spAutoFit/>
          </a:bodyPr>
          <a:lstStyle/>
          <a:p>
            <a:r>
              <a:rPr lang="en-GB">
                <a:solidFill>
                  <a:srgbClr val="7030A0"/>
                </a:solidFill>
                <a:latin typeface="Cavolini" panose="03000502040302020204" pitchFamily="66" charset="0"/>
                <a:cs typeface="Cavolini" panose="03000502040302020204" pitchFamily="66" charset="0"/>
              </a:rPr>
              <a:t>Learn a new Nursery Rhyme. Perform it to the people you live with.</a:t>
            </a:r>
          </a:p>
        </p:txBody>
      </p:sp>
      <p:sp>
        <p:nvSpPr>
          <p:cNvPr id="7" name="TextBox 6">
            <a:extLst>
              <a:ext uri="{FF2B5EF4-FFF2-40B4-BE49-F238E27FC236}">
                <a16:creationId xmlns:a16="http://schemas.microsoft.com/office/drawing/2014/main" id="{B798643B-EE09-A379-BF05-D205C99EABF9}"/>
              </a:ext>
            </a:extLst>
          </p:cNvPr>
          <p:cNvSpPr txBox="1"/>
          <p:nvPr/>
        </p:nvSpPr>
        <p:spPr>
          <a:xfrm>
            <a:off x="4372946" y="1217367"/>
            <a:ext cx="2338466" cy="1754326"/>
          </a:xfrm>
          <a:prstGeom prst="rect">
            <a:avLst/>
          </a:prstGeom>
          <a:noFill/>
          <a:ln>
            <a:solidFill>
              <a:schemeClr val="tx1"/>
            </a:solidFill>
          </a:ln>
        </p:spPr>
        <p:txBody>
          <a:bodyPr wrap="square" rtlCol="0">
            <a:spAutoFit/>
          </a:bodyPr>
          <a:lstStyle/>
          <a:p>
            <a:r>
              <a:rPr lang="en-GB">
                <a:solidFill>
                  <a:srgbClr val="00B050"/>
                </a:solidFill>
                <a:latin typeface="Cavolini" panose="03000502040302020204" pitchFamily="66" charset="0"/>
                <a:cs typeface="Cavolini" panose="03000502040302020204" pitchFamily="66" charset="0"/>
              </a:rPr>
              <a:t>How quickly can you put on your shoes and socks? Can you get quicker over the weeks?</a:t>
            </a:r>
          </a:p>
        </p:txBody>
      </p:sp>
      <p:sp>
        <p:nvSpPr>
          <p:cNvPr id="8" name="TextBox 7">
            <a:extLst>
              <a:ext uri="{FF2B5EF4-FFF2-40B4-BE49-F238E27FC236}">
                <a16:creationId xmlns:a16="http://schemas.microsoft.com/office/drawing/2014/main" id="{0B0F83DC-FF03-C16C-D33B-A8664EC82962}"/>
              </a:ext>
            </a:extLst>
          </p:cNvPr>
          <p:cNvSpPr txBox="1"/>
          <p:nvPr/>
        </p:nvSpPr>
        <p:spPr>
          <a:xfrm>
            <a:off x="929390" y="3458182"/>
            <a:ext cx="2338466" cy="1477328"/>
          </a:xfrm>
          <a:prstGeom prst="rect">
            <a:avLst/>
          </a:prstGeom>
          <a:noFill/>
          <a:ln>
            <a:solidFill>
              <a:schemeClr val="tx1"/>
            </a:solidFill>
          </a:ln>
        </p:spPr>
        <p:txBody>
          <a:bodyPr wrap="square" rtlCol="0">
            <a:spAutoFit/>
          </a:bodyPr>
          <a:lstStyle/>
          <a:p>
            <a:pPr algn="ctr"/>
            <a:r>
              <a:rPr lang="en-GB">
                <a:solidFill>
                  <a:srgbClr val="FF0000"/>
                </a:solidFill>
                <a:latin typeface="Cavolini" panose="03000502040302020204" pitchFamily="66" charset="0"/>
                <a:cs typeface="Cavolini" panose="03000502040302020204" pitchFamily="66" charset="0"/>
              </a:rPr>
              <a:t>Build a model out of construction; tell a grown up about it.</a:t>
            </a:r>
          </a:p>
        </p:txBody>
      </p:sp>
      <p:sp>
        <p:nvSpPr>
          <p:cNvPr id="9" name="TextBox 8">
            <a:extLst>
              <a:ext uri="{FF2B5EF4-FFF2-40B4-BE49-F238E27FC236}">
                <a16:creationId xmlns:a16="http://schemas.microsoft.com/office/drawing/2014/main" id="{46CDC1EC-BF15-1B59-3B07-97EF1DB561CD}"/>
              </a:ext>
            </a:extLst>
          </p:cNvPr>
          <p:cNvSpPr txBox="1"/>
          <p:nvPr/>
        </p:nvSpPr>
        <p:spPr>
          <a:xfrm>
            <a:off x="4038113" y="2996517"/>
            <a:ext cx="2338466" cy="1200329"/>
          </a:xfrm>
          <a:prstGeom prst="rect">
            <a:avLst/>
          </a:prstGeom>
          <a:noFill/>
          <a:ln>
            <a:solidFill>
              <a:schemeClr val="tx1"/>
            </a:solidFill>
          </a:ln>
        </p:spPr>
        <p:txBody>
          <a:bodyPr wrap="square" rtlCol="0">
            <a:spAutoFit/>
          </a:bodyPr>
          <a:lstStyle/>
          <a:p>
            <a:r>
              <a:rPr lang="en-GB">
                <a:solidFill>
                  <a:srgbClr val="7030A0"/>
                </a:solidFill>
                <a:highlight>
                  <a:srgbClr val="FF00FF"/>
                </a:highlight>
                <a:latin typeface="Cavolini" panose="03000502040302020204" pitchFamily="66" charset="0"/>
                <a:cs typeface="Cavolini" panose="03000502040302020204" pitchFamily="66" charset="0"/>
              </a:rPr>
              <a:t>Tell us about a day out- send or draw  some pictures. </a:t>
            </a:r>
          </a:p>
        </p:txBody>
      </p:sp>
      <p:pic>
        <p:nvPicPr>
          <p:cNvPr id="12" name="Picture 11">
            <a:extLst>
              <a:ext uri="{FF2B5EF4-FFF2-40B4-BE49-F238E27FC236}">
                <a16:creationId xmlns:a16="http://schemas.microsoft.com/office/drawing/2014/main" id="{54E9CE3E-3B22-E96A-03B1-35884959172E}"/>
              </a:ext>
            </a:extLst>
          </p:cNvPr>
          <p:cNvPicPr>
            <a:picLocks noChangeAspect="1"/>
          </p:cNvPicPr>
          <p:nvPr/>
        </p:nvPicPr>
        <p:blipFill>
          <a:blip r:embed="rId2"/>
          <a:stretch>
            <a:fillRect/>
          </a:stretch>
        </p:blipFill>
        <p:spPr>
          <a:xfrm>
            <a:off x="6778052" y="1197060"/>
            <a:ext cx="1721371" cy="1437182"/>
          </a:xfrm>
          <a:prstGeom prst="rect">
            <a:avLst/>
          </a:prstGeom>
        </p:spPr>
      </p:pic>
      <p:pic>
        <p:nvPicPr>
          <p:cNvPr id="13" name="Picture 12">
            <a:extLst>
              <a:ext uri="{FF2B5EF4-FFF2-40B4-BE49-F238E27FC236}">
                <a16:creationId xmlns:a16="http://schemas.microsoft.com/office/drawing/2014/main" id="{4BDD850C-F7B4-10A6-4BF1-A07898C8EEB3}"/>
              </a:ext>
            </a:extLst>
          </p:cNvPr>
          <p:cNvPicPr>
            <a:picLocks noChangeAspect="1"/>
          </p:cNvPicPr>
          <p:nvPr/>
        </p:nvPicPr>
        <p:blipFill>
          <a:blip r:embed="rId3"/>
          <a:stretch>
            <a:fillRect/>
          </a:stretch>
        </p:blipFill>
        <p:spPr>
          <a:xfrm>
            <a:off x="4372946" y="4416436"/>
            <a:ext cx="4126477" cy="1595333"/>
          </a:xfrm>
          <a:prstGeom prst="rect">
            <a:avLst/>
          </a:prstGeom>
        </p:spPr>
      </p:pic>
      <p:pic>
        <p:nvPicPr>
          <p:cNvPr id="15" name="Picture 14">
            <a:extLst>
              <a:ext uri="{FF2B5EF4-FFF2-40B4-BE49-F238E27FC236}">
                <a16:creationId xmlns:a16="http://schemas.microsoft.com/office/drawing/2014/main" id="{62C07758-A9A0-3D76-9E37-D44415C8D550}"/>
              </a:ext>
            </a:extLst>
          </p:cNvPr>
          <p:cNvPicPr>
            <a:picLocks noChangeAspect="1"/>
          </p:cNvPicPr>
          <p:nvPr/>
        </p:nvPicPr>
        <p:blipFill>
          <a:blip r:embed="rId4"/>
          <a:stretch>
            <a:fillRect/>
          </a:stretch>
        </p:blipFill>
        <p:spPr>
          <a:xfrm>
            <a:off x="3139274" y="4306717"/>
            <a:ext cx="898839" cy="961367"/>
          </a:xfrm>
          <a:prstGeom prst="rect">
            <a:avLst/>
          </a:prstGeom>
        </p:spPr>
      </p:pic>
      <p:pic>
        <p:nvPicPr>
          <p:cNvPr id="17" name="Picture 16">
            <a:extLst>
              <a:ext uri="{FF2B5EF4-FFF2-40B4-BE49-F238E27FC236}">
                <a16:creationId xmlns:a16="http://schemas.microsoft.com/office/drawing/2014/main" id="{F82641EB-7522-4A1E-4EF7-EC81FA8D33A7}"/>
              </a:ext>
            </a:extLst>
          </p:cNvPr>
          <p:cNvPicPr>
            <a:picLocks noChangeAspect="1"/>
          </p:cNvPicPr>
          <p:nvPr/>
        </p:nvPicPr>
        <p:blipFill>
          <a:blip r:embed="rId5"/>
          <a:stretch>
            <a:fillRect/>
          </a:stretch>
        </p:blipFill>
        <p:spPr>
          <a:xfrm>
            <a:off x="3019650" y="1610990"/>
            <a:ext cx="1286656" cy="1315733"/>
          </a:xfrm>
          <a:prstGeom prst="rect">
            <a:avLst/>
          </a:prstGeom>
        </p:spPr>
      </p:pic>
    </p:spTree>
    <p:extLst>
      <p:ext uri="{BB962C8B-B14F-4D97-AF65-F5344CB8AC3E}">
        <p14:creationId xmlns:p14="http://schemas.microsoft.com/office/powerpoint/2010/main" val="15444728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id="{0E79AD52-100C-ED14-F2C5-4F1B08B6E19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44958B8-57B6-4B37-8A18-D54A32EC2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70A6115-490E-F3C5-9EAC-BBCBF69D90FB}"/>
              </a:ext>
            </a:extLst>
          </p:cNvPr>
          <p:cNvPicPr>
            <a:picLocks noChangeAspect="1"/>
          </p:cNvPicPr>
          <p:nvPr/>
        </p:nvPicPr>
        <p:blipFill>
          <a:blip r:embed="rId3"/>
          <a:srcRect t="12794" b="16988"/>
          <a:stretch>
            <a:fillRect/>
          </a:stretch>
        </p:blipFill>
        <p:spPr>
          <a:xfrm>
            <a:off x="364603" y="488137"/>
            <a:ext cx="8420582" cy="5883295"/>
          </a:xfrm>
          <a:prstGeom prst="rect">
            <a:avLst/>
          </a:prstGeom>
        </p:spPr>
      </p:pic>
      <p:sp>
        <p:nvSpPr>
          <p:cNvPr id="11" name="Rectangle 10">
            <a:extLst>
              <a:ext uri="{FF2B5EF4-FFF2-40B4-BE49-F238E27FC236}">
                <a16:creationId xmlns:a16="http://schemas.microsoft.com/office/drawing/2014/main" id="{B7E4A740-3A69-42A5-8AC0-3905D518F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009" y="609600"/>
            <a:ext cx="8229600" cy="5638800"/>
          </a:xfrm>
          <a:prstGeom prst="rect">
            <a:avLst/>
          </a:prstGeom>
          <a:noFill/>
          <a:ln w="15875" cap="flat">
            <a:solidFill>
              <a:schemeClr val="bg1"/>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grpSp>
        <p:nvGrpSpPr>
          <p:cNvPr id="13" name="Group 12">
            <a:extLst>
              <a:ext uri="{FF2B5EF4-FFF2-40B4-BE49-F238E27FC236}">
                <a16:creationId xmlns:a16="http://schemas.microsoft.com/office/drawing/2014/main" id="{8283C010-53D7-404B-9300-DB1BAE1EAE9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9176000" cy="658368"/>
            <a:chOff x="-18288" y="3128956"/>
            <a:chExt cx="12234672" cy="658368"/>
          </a:xfrm>
        </p:grpSpPr>
        <p:sp useBgFill="1">
          <p:nvSpPr>
            <p:cNvPr id="14" name="Rounded Rectangle 21">
              <a:extLst>
                <a:ext uri="{FF2B5EF4-FFF2-40B4-BE49-F238E27FC236}">
                  <a16:creationId xmlns:a16="http://schemas.microsoft.com/office/drawing/2014/main" id="{DFC03671-D6D3-4BA9-AD3E-6ADE11D07C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15" name="Picture 14">
              <a:extLst>
                <a:ext uri="{FF2B5EF4-FFF2-40B4-BE49-F238E27FC236}">
                  <a16:creationId xmlns:a16="http://schemas.microsoft.com/office/drawing/2014/main" id="{DFD51935-8C23-4BCB-987B-F5AC9E3D94C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6" name="Rounded Rectangle 27">
              <a:extLst>
                <a:ext uri="{FF2B5EF4-FFF2-40B4-BE49-F238E27FC236}">
                  <a16:creationId xmlns:a16="http://schemas.microsoft.com/office/drawing/2014/main" id="{72D5A197-23EF-4751-9E72-FEB79910E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17" name="Picture 16">
              <a:extLst>
                <a:ext uri="{FF2B5EF4-FFF2-40B4-BE49-F238E27FC236}">
                  <a16:creationId xmlns:a16="http://schemas.microsoft.com/office/drawing/2014/main" id="{5DD7E4D1-EC3E-4109-9647-9E6652A92D3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spTree>
    <p:extLst>
      <p:ext uri="{BB962C8B-B14F-4D97-AF65-F5344CB8AC3E}">
        <p14:creationId xmlns:p14="http://schemas.microsoft.com/office/powerpoint/2010/main" val="18632017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a:extLst>
            <a:ext uri="{FF2B5EF4-FFF2-40B4-BE49-F238E27FC236}">
              <a16:creationId xmlns:a16="http://schemas.microsoft.com/office/drawing/2014/main" id="{82E6C611-189A-92EB-4209-5E2A448C220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89470CE-D4D9-9F57-342B-8DA736E9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985F761-684B-CEC0-6F3E-8078150527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009" y="609600"/>
            <a:ext cx="8229600" cy="5638800"/>
          </a:xfrm>
          <a:prstGeom prst="rect">
            <a:avLst/>
          </a:prstGeom>
          <a:noFill/>
          <a:ln w="15875" cap="flat">
            <a:solidFill>
              <a:schemeClr val="bg1"/>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grpSp>
        <p:nvGrpSpPr>
          <p:cNvPr id="13" name="Group 12">
            <a:extLst>
              <a:ext uri="{FF2B5EF4-FFF2-40B4-BE49-F238E27FC236}">
                <a16:creationId xmlns:a16="http://schemas.microsoft.com/office/drawing/2014/main" id="{B197D9EF-9E60-CAA2-1FB9-287F90766F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8956"/>
            <a:ext cx="9176000" cy="658368"/>
            <a:chOff x="-18288" y="3128956"/>
            <a:chExt cx="12234672" cy="658368"/>
          </a:xfrm>
        </p:grpSpPr>
        <p:sp useBgFill="1">
          <p:nvSpPr>
            <p:cNvPr id="14" name="Rounded Rectangle 21">
              <a:extLst>
                <a:ext uri="{FF2B5EF4-FFF2-40B4-BE49-F238E27FC236}">
                  <a16:creationId xmlns:a16="http://schemas.microsoft.com/office/drawing/2014/main" id="{A4FCA399-4166-71D2-619F-E9AB1DD6E9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2303"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15" name="Picture 14">
              <a:extLst>
                <a:ext uri="{FF2B5EF4-FFF2-40B4-BE49-F238E27FC236}">
                  <a16:creationId xmlns:a16="http://schemas.microsoft.com/office/drawing/2014/main" id="{45914AE7-0217-819E-84C4-E9C6D903B96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8288" y="3154680"/>
              <a:ext cx="777240" cy="606425"/>
            </a:xfrm>
            <a:prstGeom prst="rect">
              <a:avLst/>
            </a:prstGeom>
          </p:spPr>
        </p:pic>
        <p:sp useBgFill="1">
          <p:nvSpPr>
            <p:cNvPr id="16" name="Rounded Rectangle 27">
              <a:extLst>
                <a:ext uri="{FF2B5EF4-FFF2-40B4-BE49-F238E27FC236}">
                  <a16:creationId xmlns:a16="http://schemas.microsoft.com/office/drawing/2014/main" id="{06D65B6F-0CAC-6374-E799-E46FACF4DB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14377" y="3128956"/>
              <a:ext cx="45720" cy="658368"/>
            </a:xfrm>
            <a:prstGeom prst="roundRect">
              <a:avLst>
                <a:gd name="adj" fmla="val 50000"/>
              </a:avLst>
            </a:prstGeom>
            <a:ln w="9525">
              <a:noFill/>
            </a:ln>
            <a:effectLst>
              <a:innerShdw blurRad="114300">
                <a:prstClr val="black">
                  <a:alpha val="8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17" name="Picture 16">
              <a:extLst>
                <a:ext uri="{FF2B5EF4-FFF2-40B4-BE49-F238E27FC236}">
                  <a16:creationId xmlns:a16="http://schemas.microsoft.com/office/drawing/2014/main" id="{831CA2F6-DA34-AE3D-C200-2D4A580395C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flipH="1">
              <a:off x="11439144" y="3154680"/>
              <a:ext cx="777240" cy="606425"/>
            </a:xfrm>
            <a:prstGeom prst="rect">
              <a:avLst/>
            </a:prstGeom>
          </p:spPr>
        </p:pic>
      </p:grpSp>
      <p:pic>
        <p:nvPicPr>
          <p:cNvPr id="2" name="Picture 1" descr="A family reading a book&#10;&#10;AI-generated content may be incorrect.">
            <a:extLst>
              <a:ext uri="{FF2B5EF4-FFF2-40B4-BE49-F238E27FC236}">
                <a16:creationId xmlns:a16="http://schemas.microsoft.com/office/drawing/2014/main" id="{3A9937CD-DDFF-CEAE-F96B-C2143E89C181}"/>
              </a:ext>
            </a:extLst>
          </p:cNvPr>
          <p:cNvPicPr>
            <a:picLocks noChangeAspect="1"/>
          </p:cNvPicPr>
          <p:nvPr/>
        </p:nvPicPr>
        <p:blipFill>
          <a:blip r:embed="rId4"/>
          <a:stretch>
            <a:fillRect/>
          </a:stretch>
        </p:blipFill>
        <p:spPr>
          <a:xfrm>
            <a:off x="3181350" y="1666875"/>
            <a:ext cx="2781300" cy="3524250"/>
          </a:xfrm>
          <a:prstGeom prst="rect">
            <a:avLst/>
          </a:prstGeom>
        </p:spPr>
      </p:pic>
    </p:spTree>
    <p:extLst>
      <p:ext uri="{BB962C8B-B14F-4D97-AF65-F5344CB8AC3E}">
        <p14:creationId xmlns:p14="http://schemas.microsoft.com/office/powerpoint/2010/main" val="3831509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2FD17F-9313-E6CD-034A-81998F61365A}"/>
              </a:ext>
            </a:extLst>
          </p:cNvPr>
          <p:cNvSpPr/>
          <p:nvPr/>
        </p:nvSpPr>
        <p:spPr>
          <a:xfrm>
            <a:off x="3152384" y="2967335"/>
            <a:ext cx="2839239" cy="923330"/>
          </a:xfrm>
          <a:prstGeom prst="rect">
            <a:avLst/>
          </a:prstGeom>
          <a:noFill/>
        </p:spPr>
        <p:txBody>
          <a:bodyPr wrap="none" lIns="91440" tIns="45720" rIns="91440" bIns="45720">
            <a:spAutoFit/>
          </a:bodyPr>
          <a:lstStyle/>
          <a:p>
            <a:pPr algn="ctr"/>
            <a:r>
              <a:rPr lang="en-US" sz="5400" b="1" cap="none" spc="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Uniform</a:t>
            </a:r>
          </a:p>
        </p:txBody>
      </p:sp>
      <p:pic>
        <p:nvPicPr>
          <p:cNvPr id="4" name="Picture 3">
            <a:extLst>
              <a:ext uri="{FF2B5EF4-FFF2-40B4-BE49-F238E27FC236}">
                <a16:creationId xmlns:a16="http://schemas.microsoft.com/office/drawing/2014/main" id="{B731FB5A-65C3-30BC-F277-4D5AE4737651}"/>
              </a:ext>
            </a:extLst>
          </p:cNvPr>
          <p:cNvPicPr>
            <a:picLocks noChangeAspect="1"/>
          </p:cNvPicPr>
          <p:nvPr/>
        </p:nvPicPr>
        <p:blipFill>
          <a:blip r:embed="rId3"/>
          <a:stretch>
            <a:fillRect/>
          </a:stretch>
        </p:blipFill>
        <p:spPr>
          <a:xfrm>
            <a:off x="622302" y="3981591"/>
            <a:ext cx="3949698" cy="1550774"/>
          </a:xfrm>
          <a:prstGeom prst="rect">
            <a:avLst/>
          </a:prstGeom>
        </p:spPr>
      </p:pic>
      <p:pic>
        <p:nvPicPr>
          <p:cNvPr id="6" name="Picture 5">
            <a:extLst>
              <a:ext uri="{FF2B5EF4-FFF2-40B4-BE49-F238E27FC236}">
                <a16:creationId xmlns:a16="http://schemas.microsoft.com/office/drawing/2014/main" id="{ACF62E15-6DCA-513C-279F-34BB4126A314}"/>
              </a:ext>
            </a:extLst>
          </p:cNvPr>
          <p:cNvPicPr>
            <a:picLocks noChangeAspect="1"/>
          </p:cNvPicPr>
          <p:nvPr/>
        </p:nvPicPr>
        <p:blipFill>
          <a:blip r:embed="rId4"/>
          <a:stretch>
            <a:fillRect/>
          </a:stretch>
        </p:blipFill>
        <p:spPr>
          <a:xfrm>
            <a:off x="571500" y="1269444"/>
            <a:ext cx="6540500" cy="1730115"/>
          </a:xfrm>
          <a:prstGeom prst="rect">
            <a:avLst/>
          </a:prstGeom>
        </p:spPr>
      </p:pic>
      <p:pic>
        <p:nvPicPr>
          <p:cNvPr id="8" name="Picture 7">
            <a:extLst>
              <a:ext uri="{FF2B5EF4-FFF2-40B4-BE49-F238E27FC236}">
                <a16:creationId xmlns:a16="http://schemas.microsoft.com/office/drawing/2014/main" id="{85B63CF7-B546-BBC0-B820-63E34348F55D}"/>
              </a:ext>
            </a:extLst>
          </p:cNvPr>
          <p:cNvPicPr>
            <a:picLocks noChangeAspect="1"/>
          </p:cNvPicPr>
          <p:nvPr/>
        </p:nvPicPr>
        <p:blipFill>
          <a:blip r:embed="rId5"/>
          <a:stretch>
            <a:fillRect/>
          </a:stretch>
        </p:blipFill>
        <p:spPr>
          <a:xfrm>
            <a:off x="5020476" y="3858442"/>
            <a:ext cx="3272624" cy="898536"/>
          </a:xfrm>
          <a:prstGeom prst="rect">
            <a:avLst/>
          </a:prstGeom>
        </p:spPr>
      </p:pic>
      <p:sp>
        <p:nvSpPr>
          <p:cNvPr id="9" name="TextBox 8">
            <a:extLst>
              <a:ext uri="{FF2B5EF4-FFF2-40B4-BE49-F238E27FC236}">
                <a16:creationId xmlns:a16="http://schemas.microsoft.com/office/drawing/2014/main" id="{D49AFD7D-2CEE-601E-158C-07DC7B265E40}"/>
              </a:ext>
            </a:extLst>
          </p:cNvPr>
          <p:cNvSpPr txBox="1"/>
          <p:nvPr/>
        </p:nvSpPr>
        <p:spPr>
          <a:xfrm>
            <a:off x="5003800" y="5060950"/>
            <a:ext cx="3295650" cy="646331"/>
          </a:xfrm>
          <a:prstGeom prst="rect">
            <a:avLst/>
          </a:prstGeom>
          <a:noFill/>
        </p:spPr>
        <p:txBody>
          <a:bodyPr wrap="square" rtlCol="0">
            <a:spAutoFit/>
          </a:bodyPr>
          <a:lstStyle/>
          <a:p>
            <a:r>
              <a:rPr lang="en-GB" b="0" i="0">
                <a:solidFill>
                  <a:srgbClr val="202124"/>
                </a:solidFill>
                <a:effectLst/>
                <a:latin typeface="arial" panose="020B0604020202020204" pitchFamily="34" charset="0"/>
              </a:rPr>
              <a:t>29 New St, Wellington, Telford TF1 1LU </a:t>
            </a:r>
            <a:endParaRPr lang="en-GB"/>
          </a:p>
        </p:txBody>
      </p:sp>
      <p:sp>
        <p:nvSpPr>
          <p:cNvPr id="5" name="TextBox 4">
            <a:extLst>
              <a:ext uri="{FF2B5EF4-FFF2-40B4-BE49-F238E27FC236}">
                <a16:creationId xmlns:a16="http://schemas.microsoft.com/office/drawing/2014/main" id="{7053C0FF-B250-EDED-42B4-00556C44695D}"/>
              </a:ext>
            </a:extLst>
          </p:cNvPr>
          <p:cNvSpPr txBox="1"/>
          <p:nvPr/>
        </p:nvSpPr>
        <p:spPr>
          <a:xfrm>
            <a:off x="1199213" y="5891134"/>
            <a:ext cx="6880485" cy="369332"/>
          </a:xfrm>
          <a:prstGeom prst="rect">
            <a:avLst/>
          </a:prstGeom>
          <a:noFill/>
        </p:spPr>
        <p:txBody>
          <a:bodyPr wrap="square" rtlCol="0">
            <a:spAutoFit/>
          </a:bodyPr>
          <a:lstStyle/>
          <a:p>
            <a:r>
              <a:rPr lang="en-GB" err="1">
                <a:hlinkClick r:id="rId6"/>
              </a:rPr>
              <a:t>Schoolwear</a:t>
            </a:r>
            <a:r>
              <a:rPr lang="en-GB">
                <a:hlinkClick r:id="rId6"/>
              </a:rPr>
              <a:t> Shropshire | Baker &amp; Sons </a:t>
            </a:r>
            <a:r>
              <a:rPr lang="en-GB" err="1">
                <a:hlinkClick r:id="rId6"/>
              </a:rPr>
              <a:t>Schoolwear</a:t>
            </a:r>
            <a:endParaRPr lang="en-GB"/>
          </a:p>
        </p:txBody>
      </p:sp>
    </p:spTree>
    <p:extLst>
      <p:ext uri="{BB962C8B-B14F-4D97-AF65-F5344CB8AC3E}">
        <p14:creationId xmlns:p14="http://schemas.microsoft.com/office/powerpoint/2010/main" val="3001857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DFB5D1BB-0703-437B-BD1E-1D07F8A273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1032" name="Picture 1031">
              <a:extLst>
                <a:ext uri="{FF2B5EF4-FFF2-40B4-BE49-F238E27FC236}">
                  <a16:creationId xmlns:a16="http://schemas.microsoft.com/office/drawing/2014/main" id="{3886586B-3F0F-4593-B272-AE75AD0F092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33" name="Rectangle 1032">
              <a:extLst>
                <a:ext uri="{FF2B5EF4-FFF2-40B4-BE49-F238E27FC236}">
                  <a16:creationId xmlns:a16="http://schemas.microsoft.com/office/drawing/2014/main" id="{020DEB59-BF94-41B5-8F16-8B10442EE0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34" name="Picture 1033">
              <a:extLst>
                <a:ext uri="{FF2B5EF4-FFF2-40B4-BE49-F238E27FC236}">
                  <a16:creationId xmlns:a16="http://schemas.microsoft.com/office/drawing/2014/main" id="{9A3BEF6F-FC03-43B1-8D1B-8DA3A360DBF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035" name="Picture 1034">
              <a:extLst>
                <a:ext uri="{FF2B5EF4-FFF2-40B4-BE49-F238E27FC236}">
                  <a16:creationId xmlns:a16="http://schemas.microsoft.com/office/drawing/2014/main" id="{0F49BA32-A501-4C79-9A72-92587AB9EE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1037" name="Straight Connector 1036">
            <a:extLst>
              <a:ext uri="{FF2B5EF4-FFF2-40B4-BE49-F238E27FC236}">
                <a16:creationId xmlns:a16="http://schemas.microsoft.com/office/drawing/2014/main" id="{883F92AF-2403-4558-B1D7-72130A1E4B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1039" name="Rectangle 1038">
            <a:extLst>
              <a:ext uri="{FF2B5EF4-FFF2-40B4-BE49-F238E27FC236}">
                <a16:creationId xmlns:a16="http://schemas.microsoft.com/office/drawing/2014/main" id="{11C7711F-3983-4AB1-AFDE-96F7C06514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1" name="Group 1040">
            <a:extLst>
              <a:ext uri="{FF2B5EF4-FFF2-40B4-BE49-F238E27FC236}">
                <a16:creationId xmlns:a16="http://schemas.microsoft.com/office/drawing/2014/main" id="{89BC9D38-9241-4F71-9B45-73827299E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72471" cy="6856214"/>
            <a:chOff x="-15736" y="0"/>
            <a:chExt cx="12229962" cy="6856214"/>
          </a:xfrm>
        </p:grpSpPr>
        <p:pic>
          <p:nvPicPr>
            <p:cNvPr id="1042" name="Picture 1041">
              <a:extLst>
                <a:ext uri="{FF2B5EF4-FFF2-40B4-BE49-F238E27FC236}">
                  <a16:creationId xmlns:a16="http://schemas.microsoft.com/office/drawing/2014/main" id="{0D302979-39A3-4421-821D-94D6E00BCE8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43" name="Rectangle 1042">
              <a:extLst>
                <a:ext uri="{FF2B5EF4-FFF2-40B4-BE49-F238E27FC236}">
                  <a16:creationId xmlns:a16="http://schemas.microsoft.com/office/drawing/2014/main" id="{68E001BA-C181-4F47-9ABC-DF4C85AB4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44" name="Picture 1043">
              <a:extLst>
                <a:ext uri="{FF2B5EF4-FFF2-40B4-BE49-F238E27FC236}">
                  <a16:creationId xmlns:a16="http://schemas.microsoft.com/office/drawing/2014/main" id="{7EF07F1E-BD52-4B06-A38E-BF29F8E2857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045" name="Picture 1044">
              <a:extLst>
                <a:ext uri="{FF2B5EF4-FFF2-40B4-BE49-F238E27FC236}">
                  <a16:creationId xmlns:a16="http://schemas.microsoft.com/office/drawing/2014/main" id="{A68BE646-889B-49C2-95AF-90BAE5D29A9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3" name="TextBox 2">
            <a:extLst>
              <a:ext uri="{FF2B5EF4-FFF2-40B4-BE49-F238E27FC236}">
                <a16:creationId xmlns:a16="http://schemas.microsoft.com/office/drawing/2014/main" id="{BCD92B09-F8F8-4F8F-17F3-DAD937F76619}"/>
              </a:ext>
            </a:extLst>
          </p:cNvPr>
          <p:cNvSpPr txBox="1"/>
          <p:nvPr/>
        </p:nvSpPr>
        <p:spPr>
          <a:xfrm>
            <a:off x="3469881" y="982132"/>
            <a:ext cx="4702567" cy="1303867"/>
          </a:xfrm>
          <a:prstGeom prst="rect">
            <a:avLst/>
          </a:prstGeom>
        </p:spPr>
        <p:txBody>
          <a:bodyPr vert="horz" lIns="91440" tIns="45720" rIns="91440" bIns="45720" rtlCol="0" anchor="ctr">
            <a:normAutofit/>
          </a:bodyPr>
          <a:lstStyle/>
          <a:p>
            <a:pPr algn="ctr" defTabSz="457200" eaLnBrk="1" hangingPunct="1">
              <a:lnSpc>
                <a:spcPct val="90000"/>
              </a:lnSpc>
              <a:spcAft>
                <a:spcPts val="600"/>
              </a:spcAft>
            </a:pPr>
            <a:r>
              <a:rPr lang="en-US" sz="4100">
                <a:ln w="3175" cmpd="sng">
                  <a:noFill/>
                </a:ln>
                <a:solidFill>
                  <a:schemeClr val="tx1">
                    <a:lumMod val="85000"/>
                    <a:lumOff val="15000"/>
                  </a:schemeClr>
                </a:solidFill>
                <a:latin typeface="+mj-lt"/>
                <a:ea typeface="+mj-ea"/>
                <a:cs typeface="+mj-cs"/>
              </a:rPr>
              <a:t>What children need to bring to school:</a:t>
            </a:r>
          </a:p>
        </p:txBody>
      </p:sp>
      <p:sp>
        <p:nvSpPr>
          <p:cNvPr id="1047" name="Rectangle 1046">
            <a:extLst>
              <a:ext uri="{FF2B5EF4-FFF2-40B4-BE49-F238E27FC236}">
                <a16:creationId xmlns:a16="http://schemas.microsoft.com/office/drawing/2014/main" id="{B3085476-B49E-49ED-87D2-1165E69D26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483" y="1092200"/>
            <a:ext cx="2294404"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istema Itsy Bitsy Sports Bottle">
            <a:extLst>
              <a:ext uri="{FF2B5EF4-FFF2-40B4-BE49-F238E27FC236}">
                <a16:creationId xmlns:a16="http://schemas.microsoft.com/office/drawing/2014/main" id="{68A02A44-6799-5141-473D-D1178B18E67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148" r="26548" b="1"/>
          <a:stretch/>
        </p:blipFill>
        <p:spPr bwMode="auto">
          <a:xfrm>
            <a:off x="1059512" y="1410208"/>
            <a:ext cx="1825345" cy="3858780"/>
          </a:xfrm>
          <a:prstGeom prst="rect">
            <a:avLst/>
          </a:prstGeom>
          <a:noFill/>
          <a:extLst>
            <a:ext uri="{909E8E84-426E-40DD-AFC4-6F175D3DCCD1}">
              <a14:hiddenFill xmlns:a14="http://schemas.microsoft.com/office/drawing/2010/main">
                <a:solidFill>
                  <a:srgbClr val="FFFFFF"/>
                </a:solidFill>
              </a14:hiddenFill>
            </a:ext>
          </a:extLst>
        </p:spPr>
      </p:pic>
      <p:cxnSp>
        <p:nvCxnSpPr>
          <p:cNvPr id="1049" name="Straight Connector 1048">
            <a:extLst>
              <a:ext uri="{FF2B5EF4-FFF2-40B4-BE49-F238E27FC236}">
                <a16:creationId xmlns:a16="http://schemas.microsoft.com/office/drawing/2014/main" id="{59BA5C68-DFCC-4101-8403-F96781CDDD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69881" y="2400639"/>
            <a:ext cx="4702566"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B359D8DE-246B-3D65-80BD-3DDB3466A5B2}"/>
              </a:ext>
            </a:extLst>
          </p:cNvPr>
          <p:cNvSpPr txBox="1"/>
          <p:nvPr/>
        </p:nvSpPr>
        <p:spPr>
          <a:xfrm>
            <a:off x="3477361" y="2556932"/>
            <a:ext cx="4695086" cy="3712294"/>
          </a:xfrm>
          <a:prstGeom prst="rect">
            <a:avLst/>
          </a:prstGeom>
        </p:spPr>
        <p:txBody>
          <a:bodyPr vert="horz" lIns="91440" tIns="45720" rIns="91440" bIns="45720" rtlCol="0" anchor="t">
            <a:normAutofit lnSpcReduction="10000"/>
          </a:bodyPr>
          <a:lstStyle/>
          <a:p>
            <a:pPr marL="0" indent="0" defTabSz="457200" eaLnBrk="1" hangingPunct="1">
              <a:lnSpc>
                <a:spcPct val="90000"/>
              </a:lnSpc>
              <a:spcBef>
                <a:spcPct val="20000"/>
              </a:spcBef>
              <a:spcAft>
                <a:spcPts val="600"/>
              </a:spcAft>
              <a:buClr>
                <a:schemeClr val="accent1"/>
              </a:buClr>
              <a:buSzPct val="115000"/>
              <a:buFont typeface="Arial"/>
              <a:buChar char="•"/>
              <a:defRPr/>
            </a:pPr>
            <a:r>
              <a:rPr lang="en-US">
                <a:solidFill>
                  <a:schemeClr val="tx1">
                    <a:lumMod val="85000"/>
                    <a:lumOff val="15000"/>
                  </a:schemeClr>
                </a:solidFill>
                <a:latin typeface="Cavolini" panose="03000502040302020204" pitchFamily="66" charset="0"/>
                <a:ea typeface="+mn-ea"/>
                <a:cs typeface="Cavolini" panose="03000502040302020204" pitchFamily="66" charset="0"/>
              </a:rPr>
              <a:t>Every day children will need to bring their reading packet, a water bottle, a healthy snack and their coat. </a:t>
            </a:r>
          </a:p>
          <a:p>
            <a:pPr marL="0" indent="0" defTabSz="457200" eaLnBrk="1" hangingPunct="1">
              <a:lnSpc>
                <a:spcPct val="90000"/>
              </a:lnSpc>
              <a:spcBef>
                <a:spcPct val="20000"/>
              </a:spcBef>
              <a:spcAft>
                <a:spcPts val="600"/>
              </a:spcAft>
              <a:buClr>
                <a:schemeClr val="accent1"/>
              </a:buClr>
              <a:buSzPct val="115000"/>
              <a:buFont typeface="Arial"/>
              <a:buChar char="•"/>
              <a:defRPr/>
            </a:pPr>
            <a:r>
              <a:rPr lang="en-US" b="1">
                <a:solidFill>
                  <a:schemeClr val="tx1">
                    <a:lumMod val="85000"/>
                    <a:lumOff val="15000"/>
                  </a:schemeClr>
                </a:solidFill>
                <a:latin typeface="Cavolini" panose="03000502040302020204" pitchFamily="66" charset="0"/>
                <a:ea typeface="+mn-ea"/>
                <a:cs typeface="Cavolini" panose="03000502040302020204" pitchFamily="66" charset="0"/>
              </a:rPr>
              <a:t>Healthy snacks are also provided by school. </a:t>
            </a:r>
          </a:p>
          <a:p>
            <a:pPr marL="0" indent="0" defTabSz="457200" eaLnBrk="1" hangingPunct="1">
              <a:lnSpc>
                <a:spcPct val="90000"/>
              </a:lnSpc>
              <a:spcBef>
                <a:spcPct val="20000"/>
              </a:spcBef>
              <a:spcAft>
                <a:spcPts val="600"/>
              </a:spcAft>
              <a:buClr>
                <a:schemeClr val="accent1"/>
              </a:buClr>
              <a:buSzPct val="115000"/>
              <a:buFont typeface="Arial"/>
              <a:buChar char="•"/>
              <a:defRPr/>
            </a:pPr>
            <a:r>
              <a:rPr lang="en-US">
                <a:solidFill>
                  <a:schemeClr val="tx1">
                    <a:lumMod val="85000"/>
                    <a:lumOff val="15000"/>
                  </a:schemeClr>
                </a:solidFill>
                <a:latin typeface="Cavolini" panose="03000502040302020204" pitchFamily="66" charset="0"/>
                <a:ea typeface="+mn-ea"/>
                <a:cs typeface="Cavolini" panose="03000502040302020204" pitchFamily="66" charset="0"/>
              </a:rPr>
              <a:t>Payments and notes from home can be handed over in these bags</a:t>
            </a:r>
            <a:r>
              <a:rPr lang="en-US" sz="1500">
                <a:solidFill>
                  <a:schemeClr val="tx1">
                    <a:lumMod val="85000"/>
                    <a:lumOff val="15000"/>
                  </a:schemeClr>
                </a:solidFill>
                <a:latin typeface="Cavolini" panose="03000502040302020204" pitchFamily="66" charset="0"/>
                <a:ea typeface="+mn-ea"/>
                <a:cs typeface="Cavolini" panose="03000502040302020204" pitchFamily="66" charset="0"/>
              </a:rPr>
              <a:t>. </a:t>
            </a:r>
          </a:p>
          <a:p>
            <a:pPr marL="0" indent="0" defTabSz="457200" eaLnBrk="1" hangingPunct="1">
              <a:lnSpc>
                <a:spcPct val="90000"/>
              </a:lnSpc>
              <a:spcBef>
                <a:spcPct val="20000"/>
              </a:spcBef>
              <a:spcAft>
                <a:spcPts val="600"/>
              </a:spcAft>
              <a:buClr>
                <a:schemeClr val="accent1"/>
              </a:buClr>
              <a:buSzPct val="115000"/>
              <a:buFont typeface="Arial"/>
              <a:buChar char="•"/>
              <a:defRPr/>
            </a:pPr>
            <a:endParaRPr lang="en-US" sz="1500">
              <a:solidFill>
                <a:schemeClr val="tx1">
                  <a:lumMod val="85000"/>
                  <a:lumOff val="15000"/>
                </a:schemeClr>
              </a:solidFill>
              <a:latin typeface="Cavolini" panose="03000502040302020204" pitchFamily="66" charset="0"/>
              <a:ea typeface="+mn-ea"/>
              <a:cs typeface="Cavolini" panose="03000502040302020204" pitchFamily="66" charset="0"/>
            </a:endParaRPr>
          </a:p>
          <a:p>
            <a:pPr marL="0" indent="0" defTabSz="457200" eaLnBrk="1" hangingPunct="1">
              <a:lnSpc>
                <a:spcPct val="90000"/>
              </a:lnSpc>
              <a:spcBef>
                <a:spcPct val="20000"/>
              </a:spcBef>
              <a:spcAft>
                <a:spcPts val="600"/>
              </a:spcAft>
              <a:buClr>
                <a:schemeClr val="accent1"/>
              </a:buClr>
              <a:buSzPct val="115000"/>
              <a:buFont typeface="Arial"/>
              <a:buChar char="•"/>
              <a:defRPr/>
            </a:pPr>
            <a:r>
              <a:rPr lang="en-US" sz="2800" b="1">
                <a:solidFill>
                  <a:schemeClr val="tx1">
                    <a:lumMod val="85000"/>
                    <a:lumOff val="15000"/>
                  </a:schemeClr>
                </a:solidFill>
                <a:latin typeface="Cavolini" panose="03000502040302020204" pitchFamily="66" charset="0"/>
                <a:ea typeface="+mn-ea"/>
                <a:cs typeface="Cavolini" panose="03000502040302020204" pitchFamily="66" charset="0"/>
              </a:rPr>
              <a:t>Please make sure all belongings are labelled.</a:t>
            </a:r>
          </a:p>
          <a:p>
            <a:pPr marL="0" indent="0" defTabSz="457200" eaLnBrk="1" hangingPunct="1">
              <a:lnSpc>
                <a:spcPct val="90000"/>
              </a:lnSpc>
              <a:spcBef>
                <a:spcPct val="20000"/>
              </a:spcBef>
              <a:spcAft>
                <a:spcPts val="600"/>
              </a:spcAft>
              <a:buClr>
                <a:schemeClr val="accent1"/>
              </a:buClr>
              <a:buSzPct val="115000"/>
              <a:buFont typeface="Arial"/>
              <a:buChar char="•"/>
              <a:defRPr/>
            </a:pPr>
            <a:endParaRPr lang="en-US" sz="1500" b="1">
              <a:solidFill>
                <a:schemeClr val="tx1">
                  <a:lumMod val="85000"/>
                  <a:lumOff val="15000"/>
                </a:schemeClr>
              </a:solidFill>
              <a:latin typeface="Cavolini" panose="03000502040302020204" pitchFamily="66" charset="0"/>
              <a:ea typeface="+mn-ea"/>
              <a:cs typeface="Cavolini" panose="03000502040302020204" pitchFamily="66" charset="0"/>
            </a:endParaRPr>
          </a:p>
        </p:txBody>
      </p:sp>
    </p:spTree>
    <p:extLst>
      <p:ext uri="{BB962C8B-B14F-4D97-AF65-F5344CB8AC3E}">
        <p14:creationId xmlns:p14="http://schemas.microsoft.com/office/powerpoint/2010/main" val="891721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pSp>
        <p:nvGrpSpPr>
          <p:cNvPr id="42037" name="Group 42016">
            <a:extLst>
              <a:ext uri="{FF2B5EF4-FFF2-40B4-BE49-F238E27FC236}">
                <a16:creationId xmlns:a16="http://schemas.microsoft.com/office/drawing/2014/main" id="{DFB5D1BB-0703-437B-BD1E-1D07F8A273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42018" name="Picture 42017">
              <a:extLst>
                <a:ext uri="{FF2B5EF4-FFF2-40B4-BE49-F238E27FC236}">
                  <a16:creationId xmlns:a16="http://schemas.microsoft.com/office/drawing/2014/main" id="{3886586B-3F0F-4593-B272-AE75AD0F092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2019" name="Rectangle 42018">
              <a:extLst>
                <a:ext uri="{FF2B5EF4-FFF2-40B4-BE49-F238E27FC236}">
                  <a16:creationId xmlns:a16="http://schemas.microsoft.com/office/drawing/2014/main" id="{020DEB59-BF94-41B5-8F16-8B10442EE0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2020" name="Picture 42019">
              <a:extLst>
                <a:ext uri="{FF2B5EF4-FFF2-40B4-BE49-F238E27FC236}">
                  <a16:creationId xmlns:a16="http://schemas.microsoft.com/office/drawing/2014/main" id="{9A3BEF6F-FC03-43B1-8D1B-8DA3A360DBF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42021" name="Picture 42020">
              <a:extLst>
                <a:ext uri="{FF2B5EF4-FFF2-40B4-BE49-F238E27FC236}">
                  <a16:creationId xmlns:a16="http://schemas.microsoft.com/office/drawing/2014/main" id="{0F49BA32-A501-4C79-9A72-92587AB9EE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42038" name="Straight Connector 42022">
            <a:extLst>
              <a:ext uri="{FF2B5EF4-FFF2-40B4-BE49-F238E27FC236}">
                <a16:creationId xmlns:a16="http://schemas.microsoft.com/office/drawing/2014/main" id="{883F92AF-2403-4558-B1D7-72130A1E4B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42039" name="Rectangle 42024">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040" name="Group 42026">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42028" name="Picture 42027">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2029" name="Rectangle 42028">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2030" name="Picture 42029">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42031" name="Picture 42030">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41988" name="Rectangle 4">
            <a:extLst>
              <a:ext uri="{FF2B5EF4-FFF2-40B4-BE49-F238E27FC236}">
                <a16:creationId xmlns:a16="http://schemas.microsoft.com/office/drawing/2014/main" id="{2A28D589-803F-45B1-8C6D-1F9908D621A0}"/>
              </a:ext>
            </a:extLst>
          </p:cNvPr>
          <p:cNvSpPr>
            <a:spLocks noGrp="1" noChangeArrowheads="1"/>
          </p:cNvSpPr>
          <p:nvPr>
            <p:ph type="title"/>
          </p:nvPr>
        </p:nvSpPr>
        <p:spPr>
          <a:xfrm>
            <a:off x="4570809" y="982132"/>
            <a:ext cx="3601638" cy="1303867"/>
          </a:xfrm>
        </p:spPr>
        <p:txBody>
          <a:bodyPr vert="horz" lIns="91440" tIns="45720" rIns="91440" bIns="45720" rtlCol="0" anchor="ctr">
            <a:normAutofit/>
          </a:bodyPr>
          <a:lstStyle/>
          <a:p>
            <a:pPr>
              <a:lnSpc>
                <a:spcPct val="90000"/>
              </a:lnSpc>
              <a:defRPr/>
            </a:pPr>
            <a:r>
              <a:rPr lang="en-US" sz="4100"/>
              <a:t>Coming into  school </a:t>
            </a:r>
          </a:p>
        </p:txBody>
      </p:sp>
      <p:sp>
        <p:nvSpPr>
          <p:cNvPr id="42041" name="Rectangle 42032">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482" y="1092200"/>
            <a:ext cx="338775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042" name="Straight Connector 42034">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70809" y="2400639"/>
            <a:ext cx="3601638" cy="0"/>
          </a:xfrm>
          <a:prstGeom prst="line">
            <a:avLst/>
          </a:prstGeom>
        </p:spPr>
        <p:style>
          <a:lnRef idx="2">
            <a:schemeClr val="accent1"/>
          </a:lnRef>
          <a:fillRef idx="0">
            <a:schemeClr val="accent1"/>
          </a:fillRef>
          <a:effectRef idx="1">
            <a:schemeClr val="accent1"/>
          </a:effectRef>
          <a:fontRef idx="minor">
            <a:schemeClr val="tx1"/>
          </a:fontRef>
        </p:style>
      </p:cxnSp>
      <p:sp>
        <p:nvSpPr>
          <p:cNvPr id="41989" name="Rectangle 5">
            <a:extLst>
              <a:ext uri="{FF2B5EF4-FFF2-40B4-BE49-F238E27FC236}">
                <a16:creationId xmlns:a16="http://schemas.microsoft.com/office/drawing/2014/main" id="{E0CFF022-A2A6-4B0F-B785-9AA759740891}"/>
              </a:ext>
            </a:extLst>
          </p:cNvPr>
          <p:cNvSpPr>
            <a:spLocks noGrp="1" noChangeArrowheads="1"/>
          </p:cNvSpPr>
          <p:nvPr>
            <p:ph type="body" sz="half" idx="1"/>
          </p:nvPr>
        </p:nvSpPr>
        <p:spPr>
          <a:xfrm>
            <a:off x="4570809" y="2556932"/>
            <a:ext cx="3601638" cy="3318936"/>
          </a:xfrm>
        </p:spPr>
        <p:txBody>
          <a:bodyPr vert="horz" lIns="91440" tIns="45720" rIns="91440" bIns="45720" rtlCol="0" anchor="t">
            <a:normAutofit fontScale="92500"/>
          </a:bodyPr>
          <a:lstStyle/>
          <a:p>
            <a:pPr marL="0" indent="0">
              <a:defRPr/>
            </a:pPr>
            <a:r>
              <a:rPr lang="en-US">
                <a:latin typeface="Cavolini" panose="03000502040302020204" pitchFamily="66" charset="0"/>
                <a:cs typeface="Cavolini" panose="03000502040302020204" pitchFamily="66" charset="0"/>
              </a:rPr>
              <a:t>The children come into class at 8.45am</a:t>
            </a:r>
          </a:p>
          <a:p>
            <a:pPr marL="0" indent="0">
              <a:defRPr/>
            </a:pPr>
            <a:r>
              <a:rPr lang="en-US">
                <a:latin typeface="Cavolini" panose="03000502040302020204" pitchFamily="66" charset="0"/>
                <a:cs typeface="Cavolini" panose="03000502040302020204" pitchFamily="66" charset="0"/>
              </a:rPr>
              <a:t>Class 1 line up on the playground in the mornings and staff will come to collect them and bring them into the classroom.</a:t>
            </a:r>
          </a:p>
          <a:p>
            <a:pPr marL="0">
              <a:defRPr/>
            </a:pPr>
            <a:endParaRPr lang="en-US"/>
          </a:p>
          <a:p>
            <a:pPr>
              <a:defRPr/>
            </a:pPr>
            <a:endParaRPr lang="en-US"/>
          </a:p>
          <a:p>
            <a:pPr>
              <a:defRPr/>
            </a:pPr>
            <a:endParaRPr lang="en-US"/>
          </a:p>
          <a:p>
            <a:pPr>
              <a:defRPr/>
            </a:pPr>
            <a:endParaRPr lang="en-US"/>
          </a:p>
          <a:p>
            <a:pPr>
              <a:defRPr/>
            </a:pPr>
            <a:endParaRPr lang="en-US"/>
          </a:p>
        </p:txBody>
      </p:sp>
      <p:pic>
        <p:nvPicPr>
          <p:cNvPr id="2" name="Picture 1" descr="A group of children in school uniforms&#10;&#10;AI-generated content may be incorrect.">
            <a:extLst>
              <a:ext uri="{FF2B5EF4-FFF2-40B4-BE49-F238E27FC236}">
                <a16:creationId xmlns:a16="http://schemas.microsoft.com/office/drawing/2014/main" id="{6109D7D3-E35D-CF53-FFE4-81CD19422C2E}"/>
              </a:ext>
            </a:extLst>
          </p:cNvPr>
          <p:cNvPicPr>
            <a:picLocks noChangeAspect="1"/>
          </p:cNvPicPr>
          <p:nvPr/>
        </p:nvPicPr>
        <p:blipFill>
          <a:blip r:embed="rId6"/>
          <a:stretch>
            <a:fillRect/>
          </a:stretch>
        </p:blipFill>
        <p:spPr>
          <a:xfrm>
            <a:off x="648607" y="739094"/>
            <a:ext cx="3724729" cy="48790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pSp>
        <p:nvGrpSpPr>
          <p:cNvPr id="46111" name="Group 46110">
            <a:extLst>
              <a:ext uri="{FF2B5EF4-FFF2-40B4-BE49-F238E27FC236}">
                <a16:creationId xmlns:a16="http://schemas.microsoft.com/office/drawing/2014/main" id="{C617B5E7-82EF-4F98-88F9-C0D5A5E823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46112" name="Picture 46111">
              <a:extLst>
                <a:ext uri="{FF2B5EF4-FFF2-40B4-BE49-F238E27FC236}">
                  <a16:creationId xmlns:a16="http://schemas.microsoft.com/office/drawing/2014/main" id="{EDA38C96-883D-497B-8F5D-D7E435243DA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6113" name="Rectangle 46112">
              <a:extLst>
                <a:ext uri="{FF2B5EF4-FFF2-40B4-BE49-F238E27FC236}">
                  <a16:creationId xmlns:a16="http://schemas.microsoft.com/office/drawing/2014/main" id="{DB488A02-ECF8-47A5-806C-8CDF9935E6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6114" name="Picture 46113">
              <a:extLst>
                <a:ext uri="{FF2B5EF4-FFF2-40B4-BE49-F238E27FC236}">
                  <a16:creationId xmlns:a16="http://schemas.microsoft.com/office/drawing/2014/main" id="{40566D3B-3450-407D-9C9E-622BF0D9786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46115" name="Picture 46114">
              <a:extLst>
                <a:ext uri="{FF2B5EF4-FFF2-40B4-BE49-F238E27FC236}">
                  <a16:creationId xmlns:a16="http://schemas.microsoft.com/office/drawing/2014/main" id="{04FE625F-F961-4FE5-95C8-0AE28A5D55C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46117" name="Straight Connector 46116">
            <a:extLst>
              <a:ext uri="{FF2B5EF4-FFF2-40B4-BE49-F238E27FC236}">
                <a16:creationId xmlns:a16="http://schemas.microsoft.com/office/drawing/2014/main" id="{F54A39E9-7329-429E-AA37-5988745878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46119" name="Rectangle 46118">
            <a:extLst>
              <a:ext uri="{FF2B5EF4-FFF2-40B4-BE49-F238E27FC236}">
                <a16:creationId xmlns:a16="http://schemas.microsoft.com/office/drawing/2014/main" id="{428C1455-18F2-4B6A-B07E-2B31728BC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121" name="Group 46120">
            <a:extLst>
              <a:ext uri="{FF2B5EF4-FFF2-40B4-BE49-F238E27FC236}">
                <a16:creationId xmlns:a16="http://schemas.microsoft.com/office/drawing/2014/main" id="{74C7D59C-11EB-4B8B-B5DD-A73CB69586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46122" name="Picture 46121">
              <a:extLst>
                <a:ext uri="{FF2B5EF4-FFF2-40B4-BE49-F238E27FC236}">
                  <a16:creationId xmlns:a16="http://schemas.microsoft.com/office/drawing/2014/main" id="{246E6BC9-FAE3-4F4B-B4B0-78753079BDD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6123" name="Rectangle 46122">
              <a:extLst>
                <a:ext uri="{FF2B5EF4-FFF2-40B4-BE49-F238E27FC236}">
                  <a16:creationId xmlns:a16="http://schemas.microsoft.com/office/drawing/2014/main" id="{A969418E-DB10-4886-85CE-BB603C895A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46124" name="Picture 46123">
              <a:extLst>
                <a:ext uri="{FF2B5EF4-FFF2-40B4-BE49-F238E27FC236}">
                  <a16:creationId xmlns:a16="http://schemas.microsoft.com/office/drawing/2014/main" id="{9B775CB6-A84D-4EFF-AA4B-123FD2944E0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46125" name="Picture 46124">
              <a:extLst>
                <a:ext uri="{FF2B5EF4-FFF2-40B4-BE49-F238E27FC236}">
                  <a16:creationId xmlns:a16="http://schemas.microsoft.com/office/drawing/2014/main" id="{0297512A-9FDF-4EA1-8247-FA7BE647B5C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46084" name="Rectangle 4">
            <a:extLst>
              <a:ext uri="{FF2B5EF4-FFF2-40B4-BE49-F238E27FC236}">
                <a16:creationId xmlns:a16="http://schemas.microsoft.com/office/drawing/2014/main" id="{E5C0F5C1-C99D-40E5-969B-410504C512CF}"/>
              </a:ext>
            </a:extLst>
          </p:cNvPr>
          <p:cNvSpPr>
            <a:spLocks noGrp="1" noChangeArrowheads="1"/>
          </p:cNvSpPr>
          <p:nvPr>
            <p:ph type="title"/>
          </p:nvPr>
        </p:nvSpPr>
        <p:spPr>
          <a:xfrm>
            <a:off x="4809148" y="982132"/>
            <a:ext cx="3564470" cy="1303867"/>
          </a:xfrm>
        </p:spPr>
        <p:txBody>
          <a:bodyPr vert="horz" lIns="91440" tIns="45720" rIns="91440" bIns="45720" rtlCol="0" anchor="ctr">
            <a:normAutofit/>
          </a:bodyPr>
          <a:lstStyle/>
          <a:p>
            <a:pPr>
              <a:lnSpc>
                <a:spcPct val="90000"/>
              </a:lnSpc>
              <a:defRPr/>
            </a:pPr>
            <a:r>
              <a:rPr lang="en-US" sz="4100" b="1"/>
              <a:t>Arriving at Other Times</a:t>
            </a:r>
          </a:p>
        </p:txBody>
      </p:sp>
      <p:sp>
        <p:nvSpPr>
          <p:cNvPr id="46127" name="Rectangle 46126">
            <a:extLst>
              <a:ext uri="{FF2B5EF4-FFF2-40B4-BE49-F238E27FC236}">
                <a16:creationId xmlns:a16="http://schemas.microsoft.com/office/drawing/2014/main" id="{829FB2B0-46A7-41CD-996A-B837EB0B4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482" y="1092200"/>
            <a:ext cx="3732371" cy="4641088"/>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29" name="Rectangle 46128">
            <a:extLst>
              <a:ext uri="{FF2B5EF4-FFF2-40B4-BE49-F238E27FC236}">
                <a16:creationId xmlns:a16="http://schemas.microsoft.com/office/drawing/2014/main" id="{5593735B-142F-4703-AF97-9E4693978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19860" y="1254050"/>
            <a:ext cx="1516070" cy="15119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131" name="Straight Connector 46130">
            <a:extLst>
              <a:ext uri="{FF2B5EF4-FFF2-40B4-BE49-F238E27FC236}">
                <a16:creationId xmlns:a16="http://schemas.microsoft.com/office/drawing/2014/main" id="{6D0B581B-6F81-44B8-8D75-3D6C15057D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45463" y="2400639"/>
            <a:ext cx="3291840" cy="0"/>
          </a:xfrm>
          <a:prstGeom prst="line">
            <a:avLst/>
          </a:prstGeom>
        </p:spPr>
        <p:style>
          <a:lnRef idx="2">
            <a:schemeClr val="accent1"/>
          </a:lnRef>
          <a:fillRef idx="0">
            <a:schemeClr val="accent1"/>
          </a:fillRef>
          <a:effectRef idx="1">
            <a:schemeClr val="accent1"/>
          </a:effectRef>
          <a:fontRef idx="minor">
            <a:schemeClr val="tx1"/>
          </a:fontRef>
        </p:style>
      </p:cxnSp>
      <p:sp>
        <p:nvSpPr>
          <p:cNvPr id="46133" name="Rectangle 46132">
            <a:extLst>
              <a:ext uri="{FF2B5EF4-FFF2-40B4-BE49-F238E27FC236}">
                <a16:creationId xmlns:a16="http://schemas.microsoft.com/office/drawing/2014/main" id="{F877318F-7135-4A7B-9C3B-68736EED2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5406" y="3922106"/>
            <a:ext cx="1870659" cy="1655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85" name="Rectangle 5">
            <a:extLst>
              <a:ext uri="{FF2B5EF4-FFF2-40B4-BE49-F238E27FC236}">
                <a16:creationId xmlns:a16="http://schemas.microsoft.com/office/drawing/2014/main" id="{2954B379-9162-4622-A960-1168A1CF91CF}"/>
              </a:ext>
            </a:extLst>
          </p:cNvPr>
          <p:cNvSpPr>
            <a:spLocks noGrp="1" noChangeArrowheads="1"/>
          </p:cNvSpPr>
          <p:nvPr>
            <p:ph type="body" sz="half" idx="1"/>
          </p:nvPr>
        </p:nvSpPr>
        <p:spPr>
          <a:xfrm>
            <a:off x="4809148" y="2556932"/>
            <a:ext cx="3564470" cy="3318936"/>
          </a:xfrm>
        </p:spPr>
        <p:txBody>
          <a:bodyPr vert="horz" lIns="91440" tIns="45720" rIns="91440" bIns="45720" rtlCol="0" anchor="t">
            <a:normAutofit fontScale="92500" lnSpcReduction="20000"/>
          </a:bodyPr>
          <a:lstStyle/>
          <a:p>
            <a:pPr marL="0" indent="0">
              <a:defRPr/>
            </a:pPr>
            <a:endParaRPr lang="en-US" sz="2200"/>
          </a:p>
          <a:p>
            <a:pPr marL="0" indent="0">
              <a:buNone/>
              <a:defRPr/>
            </a:pPr>
            <a:r>
              <a:rPr lang="en-US" sz="2200">
                <a:latin typeface="Cavolini" panose="03000502040302020204" pitchFamily="66" charset="0"/>
                <a:cs typeface="Cavolini" panose="03000502040302020204" pitchFamily="66" charset="0"/>
              </a:rPr>
              <a:t>If you are late or are returning to school after an appointment, please take your child to the main reception.</a:t>
            </a:r>
          </a:p>
          <a:p>
            <a:pPr marL="0" indent="0">
              <a:buNone/>
              <a:defRPr/>
            </a:pPr>
            <a:r>
              <a:rPr lang="en-US" sz="2200">
                <a:latin typeface="Cavolini" panose="03000502040302020204" pitchFamily="66" charset="0"/>
                <a:cs typeface="Cavolini" panose="03000502040302020204" pitchFamily="66" charset="0"/>
              </a:rPr>
              <a:t>Please tell </a:t>
            </a:r>
            <a:r>
              <a:rPr lang="en-US" sz="2200" err="1">
                <a:latin typeface="Cavolini" panose="03000502040302020204" pitchFamily="66" charset="0"/>
                <a:cs typeface="Cavolini" panose="03000502040302020204" pitchFamily="66" charset="0"/>
              </a:rPr>
              <a:t>Mrs</a:t>
            </a:r>
            <a:r>
              <a:rPr lang="en-US" sz="2200">
                <a:latin typeface="Cavolini" panose="03000502040302020204" pitchFamily="66" charset="0"/>
                <a:cs typeface="Cavolini" panose="03000502040302020204" pitchFamily="66" charset="0"/>
              </a:rPr>
              <a:t> Machin  </a:t>
            </a:r>
            <a:r>
              <a:rPr lang="en-US" sz="2200" err="1">
                <a:latin typeface="Cavolini" panose="03000502040302020204" pitchFamily="66" charset="0"/>
                <a:cs typeface="Cavolini" panose="03000502040302020204" pitchFamily="66" charset="0"/>
              </a:rPr>
              <a:t>Mrs</a:t>
            </a:r>
            <a:r>
              <a:rPr lang="en-US" sz="2200">
                <a:latin typeface="Cavolini" panose="03000502040302020204" pitchFamily="66" charset="0"/>
                <a:cs typeface="Cavolini" panose="03000502040302020204" pitchFamily="66" charset="0"/>
              </a:rPr>
              <a:t> Hadley or </a:t>
            </a:r>
            <a:r>
              <a:rPr lang="en-US" sz="2200" err="1">
                <a:latin typeface="Cavolini" panose="03000502040302020204" pitchFamily="66" charset="0"/>
                <a:cs typeface="Cavolini" panose="03000502040302020204" pitchFamily="66" charset="0"/>
              </a:rPr>
              <a:t>Mrs</a:t>
            </a:r>
            <a:r>
              <a:rPr lang="en-US" sz="2200">
                <a:latin typeface="Cavolini" panose="03000502040302020204" pitchFamily="66" charset="0"/>
                <a:cs typeface="Cavolini" panose="03000502040302020204" pitchFamily="66" charset="0"/>
              </a:rPr>
              <a:t> Luckman so they can amend the register for the day.</a:t>
            </a:r>
          </a:p>
        </p:txBody>
      </p:sp>
      <p:pic>
        <p:nvPicPr>
          <p:cNvPr id="5" name="Picture 4">
            <a:extLst>
              <a:ext uri="{FF2B5EF4-FFF2-40B4-BE49-F238E27FC236}">
                <a16:creationId xmlns:a16="http://schemas.microsoft.com/office/drawing/2014/main" id="{DEEEF37E-EE1E-9A6A-0DA1-97A331109A07}"/>
              </a:ext>
            </a:extLst>
          </p:cNvPr>
          <p:cNvPicPr>
            <a:picLocks noChangeAspect="1"/>
          </p:cNvPicPr>
          <p:nvPr/>
        </p:nvPicPr>
        <p:blipFill>
          <a:blip r:embed="rId6"/>
          <a:stretch>
            <a:fillRect/>
          </a:stretch>
        </p:blipFill>
        <p:spPr>
          <a:xfrm>
            <a:off x="2592078" y="1759314"/>
            <a:ext cx="2012949" cy="2528461"/>
          </a:xfrm>
          <a:prstGeom prst="rect">
            <a:avLst/>
          </a:prstGeom>
        </p:spPr>
      </p:pic>
      <p:pic>
        <p:nvPicPr>
          <p:cNvPr id="4" name="Picture 3">
            <a:extLst>
              <a:ext uri="{FF2B5EF4-FFF2-40B4-BE49-F238E27FC236}">
                <a16:creationId xmlns:a16="http://schemas.microsoft.com/office/drawing/2014/main" id="{2AE5CE8A-6BFE-B3A8-6285-21E731503DA7}"/>
              </a:ext>
            </a:extLst>
          </p:cNvPr>
          <p:cNvPicPr>
            <a:picLocks noChangeAspect="1"/>
          </p:cNvPicPr>
          <p:nvPr/>
        </p:nvPicPr>
        <p:blipFill>
          <a:blip r:embed="rId7"/>
          <a:stretch>
            <a:fillRect/>
          </a:stretch>
        </p:blipFill>
        <p:spPr>
          <a:xfrm>
            <a:off x="810459" y="1041242"/>
            <a:ext cx="2118425" cy="2576064"/>
          </a:xfrm>
          <a:prstGeom prst="rect">
            <a:avLst/>
          </a:prstGeom>
        </p:spPr>
      </p:pic>
      <p:pic>
        <p:nvPicPr>
          <p:cNvPr id="7" name="Picture 6">
            <a:extLst>
              <a:ext uri="{FF2B5EF4-FFF2-40B4-BE49-F238E27FC236}">
                <a16:creationId xmlns:a16="http://schemas.microsoft.com/office/drawing/2014/main" id="{CCEE3B82-2EE5-337C-C456-66EE23B1664F}"/>
              </a:ext>
            </a:extLst>
          </p:cNvPr>
          <p:cNvPicPr>
            <a:picLocks noChangeAspect="1"/>
          </p:cNvPicPr>
          <p:nvPr/>
        </p:nvPicPr>
        <p:blipFill>
          <a:blip r:embed="rId8"/>
          <a:stretch>
            <a:fillRect/>
          </a:stretch>
        </p:blipFill>
        <p:spPr>
          <a:xfrm>
            <a:off x="810364" y="3187559"/>
            <a:ext cx="2109496" cy="254495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FA4B6-1E54-3D90-CEC5-2CF1CACD7E00}"/>
              </a:ext>
            </a:extLst>
          </p:cNvPr>
          <p:cNvSpPr>
            <a:spLocks noGrp="1"/>
          </p:cNvSpPr>
          <p:nvPr>
            <p:ph type="title"/>
          </p:nvPr>
        </p:nvSpPr>
        <p:spPr/>
        <p:txBody>
          <a:bodyPr>
            <a:normAutofit/>
          </a:bodyPr>
          <a:lstStyle/>
          <a:p>
            <a:r>
              <a:rPr lang="en-GB" sz="2900" u="sng">
                <a:latin typeface="Cavolini" panose="03000502040302020204" pitchFamily="66" charset="0"/>
                <a:cs typeface="Cavolini" panose="03000502040302020204" pitchFamily="66" charset="0"/>
              </a:rPr>
              <a:t>Collection from the School Transport</a:t>
            </a:r>
          </a:p>
        </p:txBody>
      </p:sp>
      <p:sp>
        <p:nvSpPr>
          <p:cNvPr id="3" name="Text Placeholder 2">
            <a:extLst>
              <a:ext uri="{FF2B5EF4-FFF2-40B4-BE49-F238E27FC236}">
                <a16:creationId xmlns:a16="http://schemas.microsoft.com/office/drawing/2014/main" id="{174109F9-5FD7-DCF2-84D0-B229803F1FDB}"/>
              </a:ext>
            </a:extLst>
          </p:cNvPr>
          <p:cNvSpPr>
            <a:spLocks noGrp="1"/>
          </p:cNvSpPr>
          <p:nvPr>
            <p:ph type="body" sz="half" idx="1"/>
          </p:nvPr>
        </p:nvSpPr>
        <p:spPr>
          <a:xfrm>
            <a:off x="457200" y="1154244"/>
            <a:ext cx="8117174" cy="4971920"/>
          </a:xfrm>
        </p:spPr>
        <p:txBody>
          <a:bodyPr>
            <a:normAutofit/>
          </a:bodyPr>
          <a:lstStyle/>
          <a:p>
            <a:r>
              <a:rPr lang="en-GB">
                <a:latin typeface="Cavolini" panose="03000502040302020204" pitchFamily="66" charset="0"/>
                <a:cs typeface="Cavolini" panose="03000502040302020204" pitchFamily="66" charset="0"/>
              </a:rPr>
              <a:t>Children who travel by coach to school using  school transport are collected by  members of staff and taken  directly to their classroom.  Likewise, children are escorted from school onto the coach at the end of the day.  Seat belts and seating is checked before departing.  Along with the driver, there is currently a  chaperone on the coach.</a:t>
            </a:r>
          </a:p>
          <a:p>
            <a:endParaRPr lang="en-GB">
              <a:latin typeface="Cavolini" panose="03000502040302020204" pitchFamily="66" charset="0"/>
              <a:cs typeface="Cavolini" panose="03000502040302020204" pitchFamily="66" charset="0"/>
            </a:endParaRPr>
          </a:p>
        </p:txBody>
      </p:sp>
      <p:pic>
        <p:nvPicPr>
          <p:cNvPr id="6" name="Picture 5">
            <a:extLst>
              <a:ext uri="{FF2B5EF4-FFF2-40B4-BE49-F238E27FC236}">
                <a16:creationId xmlns:a16="http://schemas.microsoft.com/office/drawing/2014/main" id="{CDBD4C6D-F140-8740-1972-1E1580300B16}"/>
              </a:ext>
            </a:extLst>
          </p:cNvPr>
          <p:cNvPicPr>
            <a:picLocks noChangeAspect="1"/>
          </p:cNvPicPr>
          <p:nvPr/>
        </p:nvPicPr>
        <p:blipFill>
          <a:blip r:embed="rId2"/>
          <a:stretch>
            <a:fillRect/>
          </a:stretch>
        </p:blipFill>
        <p:spPr>
          <a:xfrm>
            <a:off x="1891719" y="4121364"/>
            <a:ext cx="2362530" cy="2152950"/>
          </a:xfrm>
          <a:prstGeom prst="rect">
            <a:avLst/>
          </a:prstGeom>
        </p:spPr>
      </p:pic>
      <p:sp>
        <p:nvSpPr>
          <p:cNvPr id="7" name="TextBox 6">
            <a:extLst>
              <a:ext uri="{FF2B5EF4-FFF2-40B4-BE49-F238E27FC236}">
                <a16:creationId xmlns:a16="http://schemas.microsoft.com/office/drawing/2014/main" id="{A7F0BBD2-426F-83F2-830D-CB9884A9D073}"/>
              </a:ext>
            </a:extLst>
          </p:cNvPr>
          <p:cNvSpPr txBox="1"/>
          <p:nvPr/>
        </p:nvSpPr>
        <p:spPr>
          <a:xfrm>
            <a:off x="4362139" y="4257207"/>
            <a:ext cx="4062334" cy="1754326"/>
          </a:xfrm>
          <a:prstGeom prst="rect">
            <a:avLst/>
          </a:prstGeom>
          <a:noFill/>
        </p:spPr>
        <p:txBody>
          <a:bodyPr wrap="square" rtlCol="0">
            <a:spAutoFit/>
          </a:bodyPr>
          <a:lstStyle/>
          <a:p>
            <a:r>
              <a:rPr lang="en-GB">
                <a:hlinkClick r:id="rId3"/>
              </a:rPr>
              <a:t>Telford &amp; Wrekin Council | School travel assistance</a:t>
            </a:r>
            <a:endParaRPr lang="en-GB"/>
          </a:p>
          <a:p>
            <a:endParaRPr lang="en-GB"/>
          </a:p>
          <a:p>
            <a:r>
              <a:rPr lang="en-GB"/>
              <a:t>You can only apply if you are in the catchment area – over 2 miles from school.</a:t>
            </a:r>
          </a:p>
        </p:txBody>
      </p:sp>
    </p:spTree>
    <p:extLst>
      <p:ext uri="{BB962C8B-B14F-4D97-AF65-F5344CB8AC3E}">
        <p14:creationId xmlns:p14="http://schemas.microsoft.com/office/powerpoint/2010/main" val="1142382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12" name="Group 14">
            <a:extLst>
              <a:ext uri="{FF2B5EF4-FFF2-40B4-BE49-F238E27FC236}">
                <a16:creationId xmlns:a16="http://schemas.microsoft.com/office/drawing/2014/main" id="{B99C5CFC-075D-4F3F-9F9F-661FE5402C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700" y="0"/>
            <a:ext cx="9173369" cy="6856214"/>
            <a:chOff x="-16934" y="0"/>
            <a:chExt cx="12231160" cy="6856214"/>
          </a:xfrm>
        </p:grpSpPr>
        <p:pic>
          <p:nvPicPr>
            <p:cNvPr id="16" name="Picture 15">
              <a:extLst>
                <a:ext uri="{FF2B5EF4-FFF2-40B4-BE49-F238E27FC236}">
                  <a16:creationId xmlns:a16="http://schemas.microsoft.com/office/drawing/2014/main" id="{DC8D7C43-09CE-4135-B728-76800AC3509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7" name="Rectangle 16">
              <a:extLst>
                <a:ext uri="{FF2B5EF4-FFF2-40B4-BE49-F238E27FC236}">
                  <a16:creationId xmlns:a16="http://schemas.microsoft.com/office/drawing/2014/main" id="{1EF55059-E28F-4AFA-9147-69F50C4E64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8" name="Picture 17">
              <a:extLst>
                <a:ext uri="{FF2B5EF4-FFF2-40B4-BE49-F238E27FC236}">
                  <a16:creationId xmlns:a16="http://schemas.microsoft.com/office/drawing/2014/main" id="{E583B832-AA89-4082-98A3-E5AA78763CA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9" name="Picture 18">
              <a:extLst>
                <a:ext uri="{FF2B5EF4-FFF2-40B4-BE49-F238E27FC236}">
                  <a16:creationId xmlns:a16="http://schemas.microsoft.com/office/drawing/2014/main" id="{E591C4AB-3C35-4B64-BB09-94D736BD494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3" name="Straight Connector 20">
            <a:extLst>
              <a:ext uri="{FF2B5EF4-FFF2-40B4-BE49-F238E27FC236}">
                <a16:creationId xmlns:a16="http://schemas.microsoft.com/office/drawing/2014/main" id="{CEED47D7-3B89-48AD-96EB-9331E99785B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4" name="Rectangle 22">
            <a:extLst>
              <a:ext uri="{FF2B5EF4-FFF2-40B4-BE49-F238E27FC236}">
                <a16:creationId xmlns:a16="http://schemas.microsoft.com/office/drawing/2014/main" id="{71B91E85-CDB4-4C8E-B726-CD3A3D16E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24">
            <a:extLst>
              <a:ext uri="{FF2B5EF4-FFF2-40B4-BE49-F238E27FC236}">
                <a16:creationId xmlns:a16="http://schemas.microsoft.com/office/drawing/2014/main" id="{0273F91E-3134-4AC7-9283-19083396C1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786"/>
            <a:ext cx="9172471" cy="6856214"/>
            <a:chOff x="-15736" y="0"/>
            <a:chExt cx="12229962" cy="6856214"/>
          </a:xfrm>
        </p:grpSpPr>
        <p:pic>
          <p:nvPicPr>
            <p:cNvPr id="26" name="Picture 25">
              <a:extLst>
                <a:ext uri="{FF2B5EF4-FFF2-40B4-BE49-F238E27FC236}">
                  <a16:creationId xmlns:a16="http://schemas.microsoft.com/office/drawing/2014/main" id="{75D5D60B-A0DD-4EFF-A5DB-D341822DF9C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7" name="Rectangle 26">
              <a:extLst>
                <a:ext uri="{FF2B5EF4-FFF2-40B4-BE49-F238E27FC236}">
                  <a16:creationId xmlns:a16="http://schemas.microsoft.com/office/drawing/2014/main" id="{C179E6F6-18CD-41CE-AA0A-B192F19774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28" name="Picture 27">
              <a:extLst>
                <a:ext uri="{FF2B5EF4-FFF2-40B4-BE49-F238E27FC236}">
                  <a16:creationId xmlns:a16="http://schemas.microsoft.com/office/drawing/2014/main" id="{0A2686C0-36E5-4A15-857E-A19050A44A5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29" name="Picture 28">
              <a:extLst>
                <a:ext uri="{FF2B5EF4-FFF2-40B4-BE49-F238E27FC236}">
                  <a16:creationId xmlns:a16="http://schemas.microsoft.com/office/drawing/2014/main" id="{C1B7B1B9-1FA9-440D-9BA2-2AC6193F48B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C8075CD2-94F8-2585-67F7-522562A822E9}"/>
              </a:ext>
            </a:extLst>
          </p:cNvPr>
          <p:cNvSpPr>
            <a:spLocks noGrp="1"/>
          </p:cNvSpPr>
          <p:nvPr>
            <p:ph type="title"/>
          </p:nvPr>
        </p:nvSpPr>
        <p:spPr>
          <a:xfrm>
            <a:off x="826964" y="4404852"/>
            <a:ext cx="7492258" cy="1054745"/>
          </a:xfrm>
        </p:spPr>
        <p:txBody>
          <a:bodyPr vert="horz" lIns="91440" tIns="45720" rIns="91440" bIns="45720" rtlCol="0" anchor="b">
            <a:normAutofit/>
          </a:bodyPr>
          <a:lstStyle/>
          <a:p>
            <a:r>
              <a:rPr lang="en-US" sz="5400" kern="1200" cap="none">
                <a:ln w="3175" cmpd="sng">
                  <a:noFill/>
                </a:ln>
                <a:solidFill>
                  <a:schemeClr val="tx1">
                    <a:lumMod val="85000"/>
                    <a:lumOff val="15000"/>
                  </a:schemeClr>
                </a:solidFill>
                <a:effectLst/>
                <a:latin typeface="Cavolini" panose="03000502040302020204" pitchFamily="66" charset="0"/>
                <a:cs typeface="Cavolini" panose="03000502040302020204" pitchFamily="66" charset="0"/>
              </a:rPr>
              <a:t>Self-Registration</a:t>
            </a:r>
          </a:p>
        </p:txBody>
      </p:sp>
      <p:sp>
        <p:nvSpPr>
          <p:cNvPr id="22" name="Rectangle 30">
            <a:extLst>
              <a:ext uri="{FF2B5EF4-FFF2-40B4-BE49-F238E27FC236}">
                <a16:creationId xmlns:a16="http://schemas.microsoft.com/office/drawing/2014/main" id="{3BC1981E-AB48-4C7D-B260-7FDA53425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8314" y="1092200"/>
            <a:ext cx="6722076" cy="3128346"/>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32">
            <a:extLst>
              <a:ext uri="{FF2B5EF4-FFF2-40B4-BE49-F238E27FC236}">
                <a16:creationId xmlns:a16="http://schemas.microsoft.com/office/drawing/2014/main" id="{A74C0DAF-43CA-40A8-B867-6E17661FD0C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23060" y="5518838"/>
            <a:ext cx="5897880"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A child opening a door with a key&#10;&#10;AI-generated content may be incorrect.">
            <a:extLst>
              <a:ext uri="{FF2B5EF4-FFF2-40B4-BE49-F238E27FC236}">
                <a16:creationId xmlns:a16="http://schemas.microsoft.com/office/drawing/2014/main" id="{B730AAC0-4992-B5CD-DD90-9F0328D396A9}"/>
              </a:ext>
            </a:extLst>
          </p:cNvPr>
          <p:cNvPicPr>
            <a:picLocks noChangeAspect="1"/>
          </p:cNvPicPr>
          <p:nvPr/>
        </p:nvPicPr>
        <p:blipFill>
          <a:blip r:embed="rId7"/>
          <a:stretch>
            <a:fillRect/>
          </a:stretch>
        </p:blipFill>
        <p:spPr>
          <a:xfrm>
            <a:off x="1208086" y="1055460"/>
            <a:ext cx="2475140" cy="3215822"/>
          </a:xfrm>
          <a:prstGeom prst="rect">
            <a:avLst/>
          </a:prstGeom>
        </p:spPr>
      </p:pic>
      <p:pic>
        <p:nvPicPr>
          <p:cNvPr id="4" name="Picture 3" descr="A calendar with pictures of children&#10;&#10;AI-generated content may be incorrect.">
            <a:extLst>
              <a:ext uri="{FF2B5EF4-FFF2-40B4-BE49-F238E27FC236}">
                <a16:creationId xmlns:a16="http://schemas.microsoft.com/office/drawing/2014/main" id="{C8E1AA99-1C3B-F094-A04E-CF95BBBF5214}"/>
              </a:ext>
            </a:extLst>
          </p:cNvPr>
          <p:cNvPicPr>
            <a:picLocks noChangeAspect="1"/>
          </p:cNvPicPr>
          <p:nvPr/>
        </p:nvPicPr>
        <p:blipFill>
          <a:blip r:embed="rId8"/>
          <a:stretch>
            <a:fillRect/>
          </a:stretch>
        </p:blipFill>
        <p:spPr>
          <a:xfrm>
            <a:off x="3799794" y="1096735"/>
            <a:ext cx="3997325" cy="2668815"/>
          </a:xfrm>
          <a:prstGeom prst="rect">
            <a:avLst/>
          </a:prstGeom>
        </p:spPr>
      </p:pic>
    </p:spTree>
    <p:extLst>
      <p:ext uri="{BB962C8B-B14F-4D97-AF65-F5344CB8AC3E}">
        <p14:creationId xmlns:p14="http://schemas.microsoft.com/office/powerpoint/2010/main" val="2387539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grpSp>
        <p:nvGrpSpPr>
          <p:cNvPr id="54303" name="Group 54302">
            <a:extLst>
              <a:ext uri="{FF2B5EF4-FFF2-40B4-BE49-F238E27FC236}">
                <a16:creationId xmlns:a16="http://schemas.microsoft.com/office/drawing/2014/main" id="{DFB5D1BB-0703-437B-BD1E-1D07F8A273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54304" name="Picture 54303">
              <a:extLst>
                <a:ext uri="{FF2B5EF4-FFF2-40B4-BE49-F238E27FC236}">
                  <a16:creationId xmlns:a16="http://schemas.microsoft.com/office/drawing/2014/main" id="{3886586B-3F0F-4593-B272-AE75AD0F092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54305" name="Rectangle 54304">
              <a:extLst>
                <a:ext uri="{FF2B5EF4-FFF2-40B4-BE49-F238E27FC236}">
                  <a16:creationId xmlns:a16="http://schemas.microsoft.com/office/drawing/2014/main" id="{020DEB59-BF94-41B5-8F16-8B10442EE0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54306" name="Picture 54305">
              <a:extLst>
                <a:ext uri="{FF2B5EF4-FFF2-40B4-BE49-F238E27FC236}">
                  <a16:creationId xmlns:a16="http://schemas.microsoft.com/office/drawing/2014/main" id="{9A3BEF6F-FC03-43B1-8D1B-8DA3A360DBF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54307" name="Picture 54306">
              <a:extLst>
                <a:ext uri="{FF2B5EF4-FFF2-40B4-BE49-F238E27FC236}">
                  <a16:creationId xmlns:a16="http://schemas.microsoft.com/office/drawing/2014/main" id="{0F49BA32-A501-4C79-9A72-92587AB9EE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54309" name="Straight Connector 54308">
            <a:extLst>
              <a:ext uri="{FF2B5EF4-FFF2-40B4-BE49-F238E27FC236}">
                <a16:creationId xmlns:a16="http://schemas.microsoft.com/office/drawing/2014/main" id="{883F92AF-2403-4558-B1D7-72130A1E4B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54311" name="Rectangle 54310">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313" name="Group 54312">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02" y="0"/>
            <a:ext cx="9172471" cy="6856214"/>
            <a:chOff x="-15736" y="0"/>
            <a:chExt cx="12229962" cy="6856214"/>
          </a:xfrm>
        </p:grpSpPr>
        <p:pic>
          <p:nvPicPr>
            <p:cNvPr id="54314" name="Picture 54313">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54315" name="Rectangle 54314">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54316" name="Picture 54315">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54317" name="Picture 54316">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54274" name="Rectangle 2">
            <a:extLst>
              <a:ext uri="{FF2B5EF4-FFF2-40B4-BE49-F238E27FC236}">
                <a16:creationId xmlns:a16="http://schemas.microsoft.com/office/drawing/2014/main" id="{24614DC3-4047-4171-9ADB-D5A83B80ACA6}"/>
              </a:ext>
            </a:extLst>
          </p:cNvPr>
          <p:cNvSpPr>
            <a:spLocks noGrp="1" noChangeArrowheads="1"/>
          </p:cNvSpPr>
          <p:nvPr>
            <p:ph type="title"/>
          </p:nvPr>
        </p:nvSpPr>
        <p:spPr>
          <a:xfrm>
            <a:off x="4570809" y="982132"/>
            <a:ext cx="4114800" cy="1303867"/>
          </a:xfrm>
          <a:prstGeom prst="ellipse">
            <a:avLst/>
          </a:prstGeom>
        </p:spPr>
        <p:txBody>
          <a:bodyPr vert="horz" lIns="91440" tIns="45720" rIns="91440" bIns="45720" rtlCol="0" anchor="ctr">
            <a:normAutofit/>
          </a:bodyPr>
          <a:lstStyle/>
          <a:p>
            <a:pPr>
              <a:lnSpc>
                <a:spcPct val="90000"/>
              </a:lnSpc>
              <a:defRPr/>
            </a:pPr>
            <a:r>
              <a:rPr lang="en-US" sz="2800" b="1">
                <a:latin typeface="Cavolini" panose="03000502040302020204" pitchFamily="66" charset="0"/>
                <a:cs typeface="Cavolini" panose="03000502040302020204" pitchFamily="66" charset="0"/>
              </a:rPr>
              <a:t>Early Morning Activities</a:t>
            </a:r>
          </a:p>
        </p:txBody>
      </p:sp>
      <p:sp>
        <p:nvSpPr>
          <p:cNvPr id="54319" name="Rectangle 54318">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482" y="1092200"/>
            <a:ext cx="338775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321" name="Straight Connector 54320">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70809" y="2400639"/>
            <a:ext cx="3601638" cy="0"/>
          </a:xfrm>
          <a:prstGeom prst="line">
            <a:avLst/>
          </a:prstGeom>
        </p:spPr>
        <p:style>
          <a:lnRef idx="2">
            <a:schemeClr val="accent1"/>
          </a:lnRef>
          <a:fillRef idx="0">
            <a:schemeClr val="accent1"/>
          </a:fillRef>
          <a:effectRef idx="1">
            <a:schemeClr val="accent1"/>
          </a:effectRef>
          <a:fontRef idx="minor">
            <a:schemeClr val="tx1"/>
          </a:fontRef>
        </p:style>
      </p:cxnSp>
      <p:sp>
        <p:nvSpPr>
          <p:cNvPr id="54275" name="Rectangle 3">
            <a:extLst>
              <a:ext uri="{FF2B5EF4-FFF2-40B4-BE49-F238E27FC236}">
                <a16:creationId xmlns:a16="http://schemas.microsoft.com/office/drawing/2014/main" id="{2623D40B-78F9-43F6-A048-56E7067035D4}"/>
              </a:ext>
            </a:extLst>
          </p:cNvPr>
          <p:cNvSpPr>
            <a:spLocks noGrp="1" noChangeArrowheads="1"/>
          </p:cNvSpPr>
          <p:nvPr>
            <p:ph type="body" sz="half" idx="1"/>
          </p:nvPr>
        </p:nvSpPr>
        <p:spPr>
          <a:xfrm>
            <a:off x="4570809" y="2556932"/>
            <a:ext cx="3601638" cy="3318936"/>
          </a:xfrm>
        </p:spPr>
        <p:txBody>
          <a:bodyPr vert="horz" lIns="91440" tIns="45720" rIns="91440" bIns="45720" rtlCol="0" anchor="t">
            <a:normAutofit/>
          </a:bodyPr>
          <a:lstStyle/>
          <a:p>
            <a:pPr marL="0" indent="0">
              <a:defRPr/>
            </a:pPr>
            <a:r>
              <a:rPr lang="en-US">
                <a:latin typeface="Cavolini" panose="03000502040302020204" pitchFamily="66" charset="0"/>
                <a:cs typeface="Cavolini" panose="03000502040302020204" pitchFamily="66" charset="0"/>
              </a:rPr>
              <a:t>Each morning a range of activities are on offer to the children.</a:t>
            </a:r>
          </a:p>
          <a:p>
            <a:pPr marL="0" indent="0">
              <a:defRPr/>
            </a:pPr>
            <a:r>
              <a:rPr lang="en-US">
                <a:latin typeface="Cavolini" panose="03000502040302020204" pitchFamily="66" charset="0"/>
                <a:cs typeface="Cavolini" panose="03000502040302020204" pitchFamily="66" charset="0"/>
              </a:rPr>
              <a:t>These help to settle your child into the school day.</a:t>
            </a:r>
          </a:p>
        </p:txBody>
      </p:sp>
      <p:pic>
        <p:nvPicPr>
          <p:cNvPr id="2" name="Picture 1" descr="A group of children working on a table&#10;&#10;AI-generated content may be incorrect.">
            <a:extLst>
              <a:ext uri="{FF2B5EF4-FFF2-40B4-BE49-F238E27FC236}">
                <a16:creationId xmlns:a16="http://schemas.microsoft.com/office/drawing/2014/main" id="{F05B16EA-22C5-BB2C-5597-A78641F319FD}"/>
              </a:ext>
            </a:extLst>
          </p:cNvPr>
          <p:cNvPicPr>
            <a:picLocks noChangeAspect="1"/>
          </p:cNvPicPr>
          <p:nvPr/>
        </p:nvPicPr>
        <p:blipFill>
          <a:blip r:embed="rId6"/>
          <a:stretch>
            <a:fillRect/>
          </a:stretch>
        </p:blipFill>
        <p:spPr>
          <a:xfrm>
            <a:off x="789213" y="1978250"/>
            <a:ext cx="3421744" cy="2553155"/>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6F2B1DDE148140A53AABB54D86F624" ma:contentTypeVersion="" ma:contentTypeDescription="Create a new document." ma:contentTypeScope="" ma:versionID="c61f2e7260bac289c3676ee77322ee29">
  <xsd:schema xmlns:xsd="http://www.w3.org/2001/XMLSchema" xmlns:xs="http://www.w3.org/2001/XMLSchema" xmlns:p="http://schemas.microsoft.com/office/2006/metadata/properties" xmlns:ns2="337ce0a2-d571-4cf5-a846-c68528ae9878" xmlns:ns3="cf3ca221-9b63-457b-a443-63b88a9296f2" xmlns:ns4="3c6552ff-e203-492b-9a4a-86c2b1ce869f" targetNamespace="http://schemas.microsoft.com/office/2006/metadata/properties" ma:root="true" ma:fieldsID="09065de9d509ee667b4f5787b14a047b" ns2:_="" ns3:_="" ns4:_="">
    <xsd:import namespace="337ce0a2-d571-4cf5-a846-c68528ae9878"/>
    <xsd:import namespace="cf3ca221-9b63-457b-a443-63b88a9296f2"/>
    <xsd:import namespace="3c6552ff-e203-492b-9a4a-86c2b1ce869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7ce0a2-d571-4cf5-a846-c68528ae98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c470fb7-5308-496a-a12b-188b66d4a6e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f3ca221-9b63-457b-a443-63b88a9296f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c6552ff-e203-492b-9a4a-86c2b1ce869f"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8E8E3841-510D-4C34-9E6B-B1ED5AE72255}" ma:internalName="TaxCatchAll" ma:showField="CatchAllData" ma:web="{cf3ca221-9b63-457b-a443-63b88a9296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cf3ca221-9b63-457b-a443-63b88a9296f2">
      <UserInfo>
        <DisplayName>Roberts2, Sarah High Ercall Pri (H)</DisplayName>
        <AccountId>25</AccountId>
        <AccountType/>
      </UserInfo>
      <UserInfo>
        <DisplayName>Jordan, Sally</DisplayName>
        <AccountId>89</AccountId>
        <AccountType/>
      </UserInfo>
    </SharedWithUsers>
    <lcf76f155ced4ddcb4097134ff3c332f xmlns="337ce0a2-d571-4cf5-a846-c68528ae9878">
      <Terms xmlns="http://schemas.microsoft.com/office/infopath/2007/PartnerControls"/>
    </lcf76f155ced4ddcb4097134ff3c332f>
    <TaxCatchAll xmlns="3c6552ff-e203-492b-9a4a-86c2b1ce869f" xsi:nil="true"/>
  </documentManagement>
</p:properti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4BC3FEBF-B371-48A5-A63E-C07C16C90BE6}">
  <ds:schemaRefs>
    <ds:schemaRef ds:uri="337ce0a2-d571-4cf5-a846-c68528ae9878"/>
    <ds:schemaRef ds:uri="3c6552ff-e203-492b-9a4a-86c2b1ce869f"/>
    <ds:schemaRef ds:uri="cf3ca221-9b63-457b-a443-63b88a9296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0030786-9A48-4346-83E5-580313B98417}">
  <ds:schemaRefs>
    <ds:schemaRef ds:uri="http://schemas.microsoft.com/sharepoint/v3/contenttype/forms"/>
  </ds:schemaRefs>
</ds:datastoreItem>
</file>

<file path=customXml/itemProps3.xml><?xml version="1.0" encoding="utf-8"?>
<ds:datastoreItem xmlns:ds="http://schemas.openxmlformats.org/officeDocument/2006/customXml" ds:itemID="{BC6D7087-BC12-4635-ADCE-11191388F081}">
  <ds:schemaRefs>
    <ds:schemaRef ds:uri="http://schemas.microsoft.com/office/2006/documentManagement/types"/>
    <ds:schemaRef ds:uri="337ce0a2-d571-4cf5-a846-c68528ae9878"/>
    <ds:schemaRef ds:uri="http://schemas.microsoft.com/office/2006/metadata/properties"/>
    <ds:schemaRef ds:uri="http://purl.org/dc/dcmitype/"/>
    <ds:schemaRef ds:uri="http://purl.org/dc/elements/1.1/"/>
    <ds:schemaRef ds:uri="http://www.w3.org/XML/1998/namespace"/>
    <ds:schemaRef ds:uri="3c6552ff-e203-492b-9a4a-86c2b1ce869f"/>
    <ds:schemaRef ds:uri="cf3ca221-9b63-457b-a443-63b88a9296f2"/>
    <ds:schemaRef ds:uri="http://schemas.microsoft.com/office/infopath/2007/PartnerControls"/>
    <ds:schemaRef ds:uri="http://schemas.openxmlformats.org/package/2006/metadata/core-properties"/>
    <ds:schemaRef ds:uri="http://purl.org/dc/terms/"/>
  </ds:schemaRefs>
</ds:datastoreItem>
</file>

<file path=customXml/itemProps4.xml><?xml version="1.0" encoding="utf-8"?>
<ds:datastoreItem xmlns:ds="http://schemas.openxmlformats.org/officeDocument/2006/customXml" ds:itemID="{8D1C00C9-65C0-4121-806E-8C2C7FFA45A0}">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Ripple</Template>
  <TotalTime>141</TotalTime>
  <Words>933</Words>
  <Application>Microsoft Office PowerPoint</Application>
  <PresentationFormat>On-screen Show (4:3)</PresentationFormat>
  <Paragraphs>102</Paragraphs>
  <Slides>29</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Arial</vt:lpstr>
      <vt:lpstr>Calibri</vt:lpstr>
      <vt:lpstr>Cavolini</vt:lpstr>
      <vt:lpstr>Garamond</vt:lpstr>
      <vt:lpstr>Organic</vt:lpstr>
      <vt:lpstr>High Ercall Primary School</vt:lpstr>
      <vt:lpstr>PowerPoint Presentation</vt:lpstr>
      <vt:lpstr>PowerPoint Presentation</vt:lpstr>
      <vt:lpstr>PowerPoint Presentation</vt:lpstr>
      <vt:lpstr>Coming into  school </vt:lpstr>
      <vt:lpstr>Arriving at Other Times</vt:lpstr>
      <vt:lpstr>Collection from the School Transport</vt:lpstr>
      <vt:lpstr>Self-Registration</vt:lpstr>
      <vt:lpstr>Early Morning Activities</vt:lpstr>
      <vt:lpstr>PowerPoint Presentation</vt:lpstr>
      <vt:lpstr>Maths-Number Sense</vt:lpstr>
      <vt:lpstr>PowerPoint Presentation</vt:lpstr>
      <vt:lpstr>The children use the indoor and outdoor environment to develop skills, build on their learning and try new ideas out. It is changing all the time to meet the children's needs.</vt:lpstr>
      <vt:lpstr>PowerPoint Presentation</vt:lpstr>
      <vt:lpstr>PowerPoint Presentation</vt:lpstr>
      <vt:lpstr>P.E.</vt:lpstr>
      <vt:lpstr>PowerPoint Presentation</vt:lpstr>
      <vt:lpstr>Lunch </vt:lpstr>
      <vt:lpstr>PowerPoint Presentation</vt:lpstr>
      <vt:lpstr>Afternoon Learning </vt:lpstr>
      <vt:lpstr>Forest School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Telford &amp; Wrekin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 Ercall Primary School</dc:title>
  <dc:creator>nerys.meyer</dc:creator>
  <cp:lastModifiedBy>Wallace, Jemma</cp:lastModifiedBy>
  <cp:revision>1</cp:revision>
  <cp:lastPrinted>2026-07-03T12:41:17Z</cp:lastPrinted>
  <dcterms:created xsi:type="dcterms:W3CDTF">2012-05-14T14:11:50Z</dcterms:created>
  <dcterms:modified xsi:type="dcterms:W3CDTF">2026-07-07T11:24:08Z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30300.0000000000</vt:lpwstr>
  </property>
  <property fmtid="{D5CDD505-2E9C-101B-9397-08002B2CF9AE}" pid="3" name="ContentTypeId">
    <vt:lpwstr>0x010100576F2B1DDE148140A53AABB54D86F624</vt:lpwstr>
  </property>
  <property fmtid="{D5CDD505-2E9C-101B-9397-08002B2CF9AE}" pid="4" name="MediaServiceImageTags">
    <vt:lpwstr/>
  </property>
</Properties>
</file>